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7" r:id="rId2"/>
    <p:sldId id="319" r:id="rId3"/>
    <p:sldId id="320" r:id="rId4"/>
    <p:sldId id="306" r:id="rId5"/>
    <p:sldId id="314" r:id="rId6"/>
    <p:sldId id="322" r:id="rId7"/>
    <p:sldId id="266" r:id="rId8"/>
    <p:sldId id="267" r:id="rId9"/>
    <p:sldId id="318" r:id="rId10"/>
    <p:sldId id="307" r:id="rId11"/>
    <p:sldId id="308" r:id="rId12"/>
    <p:sldId id="309" r:id="rId13"/>
    <p:sldId id="311" r:id="rId14"/>
    <p:sldId id="313" r:id="rId15"/>
    <p:sldId id="259" r:id="rId16"/>
    <p:sldId id="305" r:id="rId17"/>
    <p:sldId id="264" r:id="rId18"/>
    <p:sldId id="265" r:id="rId19"/>
    <p:sldId id="268" r:id="rId20"/>
    <p:sldId id="323" r:id="rId21"/>
    <p:sldId id="324" r:id="rId22"/>
    <p:sldId id="325" r:id="rId23"/>
    <p:sldId id="326" r:id="rId24"/>
    <p:sldId id="327" r:id="rId25"/>
    <p:sldId id="328" r:id="rId26"/>
    <p:sldId id="315" r:id="rId27"/>
    <p:sldId id="321" r:id="rId28"/>
    <p:sldId id="330" r:id="rId29"/>
    <p:sldId id="273"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2" r:id="rId47"/>
    <p:sldId id="293" r:id="rId48"/>
    <p:sldId id="294" r:id="rId49"/>
    <p:sldId id="295" r:id="rId50"/>
    <p:sldId id="296" r:id="rId51"/>
    <p:sldId id="297" r:id="rId52"/>
    <p:sldId id="298" r:id="rId53"/>
    <p:sldId id="299" r:id="rId54"/>
    <p:sldId id="300" r:id="rId55"/>
    <p:sldId id="331"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53A3"/>
    <a:srgbClr val="3B43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37" autoAdjust="0"/>
    <p:restoredTop sz="86417" autoAdjust="0"/>
  </p:normalViewPr>
  <p:slideViewPr>
    <p:cSldViewPr snapToGrid="0" snapToObjects="1">
      <p:cViewPr>
        <p:scale>
          <a:sx n="94" d="100"/>
          <a:sy n="94" d="100"/>
        </p:scale>
        <p:origin x="-536" y="-72"/>
      </p:cViewPr>
      <p:guideLst>
        <p:guide orient="horz" pos="2160"/>
        <p:guide pos="2880"/>
      </p:guideLst>
    </p:cSldViewPr>
  </p:slideViewPr>
  <p:outlineViewPr>
    <p:cViewPr>
      <p:scale>
        <a:sx n="33" d="100"/>
        <a:sy n="33" d="100"/>
      </p:scale>
      <p:origin x="0" y="10792"/>
    </p:cViewPr>
  </p:outlineViewPr>
  <p:notesTextViewPr>
    <p:cViewPr>
      <p:scale>
        <a:sx n="100" d="100"/>
        <a:sy n="100" d="100"/>
      </p:scale>
      <p:origin x="0" y="0"/>
    </p:cViewPr>
  </p:notesTextViewPr>
  <p:sorterViewPr>
    <p:cViewPr>
      <p:scale>
        <a:sx n="100" d="100"/>
        <a:sy n="100" d="100"/>
      </p:scale>
      <p:origin x="0" y="5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062F3-A05C-6F45-B6F1-44FA3D68344D}"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6A133424-1A66-6146-9BF4-DD42785300C5}">
      <dgm:prSet phldrT="[Text]"/>
      <dgm:spPr/>
      <dgm:t>
        <a:bodyPr/>
        <a:lstStyle/>
        <a:p>
          <a:r>
            <a:rPr lang="en-US" dirty="0" smtClean="0"/>
            <a:t>Instrument forward models</a:t>
          </a:r>
          <a:endParaRPr lang="en-US" dirty="0"/>
        </a:p>
      </dgm:t>
    </dgm:pt>
    <dgm:pt modelId="{0652530A-0489-0F48-B56B-76BE0F057111}" type="parTrans" cxnId="{A5886904-C995-2D4E-B1FF-430049F79ADB}">
      <dgm:prSet/>
      <dgm:spPr/>
      <dgm:t>
        <a:bodyPr/>
        <a:lstStyle/>
        <a:p>
          <a:endParaRPr lang="en-US"/>
        </a:p>
      </dgm:t>
    </dgm:pt>
    <dgm:pt modelId="{4CE59AC2-D888-204C-94BE-FE74CFDA0247}" type="sibTrans" cxnId="{A5886904-C995-2D4E-B1FF-430049F79ADB}">
      <dgm:prSet/>
      <dgm:spPr/>
      <dgm:t>
        <a:bodyPr/>
        <a:lstStyle/>
        <a:p>
          <a:endParaRPr lang="en-US"/>
        </a:p>
      </dgm:t>
    </dgm:pt>
    <dgm:pt modelId="{1E19E643-7CB2-7D49-A079-6AB8C36C0408}">
      <dgm:prSet phldrT="[Text]"/>
      <dgm:spPr/>
      <dgm:t>
        <a:bodyPr/>
        <a:lstStyle/>
        <a:p>
          <a:r>
            <a:rPr lang="en-US" dirty="0" smtClean="0"/>
            <a:t>Simulated observations of simulated ionosphere</a:t>
          </a:r>
          <a:endParaRPr lang="en-US" dirty="0"/>
        </a:p>
      </dgm:t>
    </dgm:pt>
    <dgm:pt modelId="{844C3E3E-C4B8-8046-98D0-1EFEE3C4CDAA}" type="parTrans" cxnId="{809F0321-6613-3F44-9D97-E77FDC9CB287}">
      <dgm:prSet/>
      <dgm:spPr/>
      <dgm:t>
        <a:bodyPr/>
        <a:lstStyle/>
        <a:p>
          <a:endParaRPr lang="en-US"/>
        </a:p>
      </dgm:t>
    </dgm:pt>
    <dgm:pt modelId="{8B84CB58-581D-C14E-85B4-AEE9B80BB011}" type="sibTrans" cxnId="{809F0321-6613-3F44-9D97-E77FDC9CB287}">
      <dgm:prSet/>
      <dgm:spPr/>
      <dgm:t>
        <a:bodyPr/>
        <a:lstStyle/>
        <a:p>
          <a:endParaRPr lang="en-US"/>
        </a:p>
      </dgm:t>
    </dgm:pt>
    <dgm:pt modelId="{A8B1A70E-BBD8-CB4D-9B42-BFEF9EA61D04}">
      <dgm:prSet phldrT="[Text]"/>
      <dgm:spPr/>
      <dgm:t>
        <a:bodyPr/>
        <a:lstStyle/>
        <a:p>
          <a:r>
            <a:rPr lang="en-US" dirty="0" smtClean="0"/>
            <a:t>Ingest observations into assimilative model (IDA4D)</a:t>
          </a:r>
          <a:endParaRPr lang="en-US" dirty="0"/>
        </a:p>
      </dgm:t>
    </dgm:pt>
    <dgm:pt modelId="{443C1CA1-BF63-6C46-A99F-64E830B410E9}" type="parTrans" cxnId="{BCE68AAE-0691-1D48-A392-D386F80EA8D9}">
      <dgm:prSet/>
      <dgm:spPr/>
      <dgm:t>
        <a:bodyPr/>
        <a:lstStyle/>
        <a:p>
          <a:endParaRPr lang="en-US"/>
        </a:p>
      </dgm:t>
    </dgm:pt>
    <dgm:pt modelId="{12FC8C2A-308E-7B45-AE32-11DFF81E3A1A}" type="sibTrans" cxnId="{BCE68AAE-0691-1D48-A392-D386F80EA8D9}">
      <dgm:prSet/>
      <dgm:spPr/>
      <dgm:t>
        <a:bodyPr/>
        <a:lstStyle/>
        <a:p>
          <a:endParaRPr lang="en-US"/>
        </a:p>
      </dgm:t>
    </dgm:pt>
    <dgm:pt modelId="{D5335D3C-C9D7-3346-8C8D-BEA52DF657D1}">
      <dgm:prSet phldrT="[Text]"/>
      <dgm:spPr/>
      <dgm:t>
        <a:bodyPr/>
        <a:lstStyle/>
        <a:p>
          <a:r>
            <a:rPr lang="en-US" dirty="0" smtClean="0"/>
            <a:t>Compare assimilation to simulated “truth” ionosphere</a:t>
          </a:r>
          <a:endParaRPr lang="en-US" dirty="0"/>
        </a:p>
      </dgm:t>
    </dgm:pt>
    <dgm:pt modelId="{4DA0D49B-A127-9D44-9027-FD8ACE49A5CF}" type="parTrans" cxnId="{9C411230-2FAA-FE4D-BCA5-F95E59E7AADE}">
      <dgm:prSet/>
      <dgm:spPr/>
      <dgm:t>
        <a:bodyPr/>
        <a:lstStyle/>
        <a:p>
          <a:endParaRPr lang="en-US"/>
        </a:p>
      </dgm:t>
    </dgm:pt>
    <dgm:pt modelId="{A1055EAC-E251-1C4F-9C89-4302606D2933}" type="sibTrans" cxnId="{9C411230-2FAA-FE4D-BCA5-F95E59E7AADE}">
      <dgm:prSet/>
      <dgm:spPr/>
      <dgm:t>
        <a:bodyPr/>
        <a:lstStyle/>
        <a:p>
          <a:endParaRPr lang="en-US"/>
        </a:p>
      </dgm:t>
    </dgm:pt>
    <dgm:pt modelId="{2B94EFE7-489C-D649-B81A-44DD4184393B}">
      <dgm:prSet phldrT="[Text]"/>
      <dgm:spPr/>
      <dgm:t>
        <a:bodyPr/>
        <a:lstStyle/>
        <a:p>
          <a:r>
            <a:rPr lang="en-US" dirty="0" smtClean="0"/>
            <a:t>Simulated “truth” ionosphere model (from TIEGCM)</a:t>
          </a:r>
          <a:endParaRPr lang="en-US" dirty="0"/>
        </a:p>
      </dgm:t>
    </dgm:pt>
    <dgm:pt modelId="{F6AC3694-8CAD-A845-A400-1A7A2A249544}" type="parTrans" cxnId="{BFD417F9-A26E-0D46-BCB0-F9FE0680C2E5}">
      <dgm:prSet/>
      <dgm:spPr/>
      <dgm:t>
        <a:bodyPr/>
        <a:lstStyle/>
        <a:p>
          <a:endParaRPr lang="en-US"/>
        </a:p>
      </dgm:t>
    </dgm:pt>
    <dgm:pt modelId="{48D1C205-92CE-2949-9E20-D8B41D688D7F}" type="sibTrans" cxnId="{BFD417F9-A26E-0D46-BCB0-F9FE0680C2E5}">
      <dgm:prSet/>
      <dgm:spPr/>
      <dgm:t>
        <a:bodyPr/>
        <a:lstStyle/>
        <a:p>
          <a:endParaRPr lang="en-US"/>
        </a:p>
      </dgm:t>
    </dgm:pt>
    <dgm:pt modelId="{487C0B8C-DA0F-3140-A729-79CF4D3487A7}" type="pres">
      <dgm:prSet presAssocID="{712062F3-A05C-6F45-B6F1-44FA3D68344D}" presName="cycle" presStyleCnt="0">
        <dgm:presLayoutVars>
          <dgm:dir/>
          <dgm:resizeHandles val="exact"/>
        </dgm:presLayoutVars>
      </dgm:prSet>
      <dgm:spPr/>
      <dgm:t>
        <a:bodyPr/>
        <a:lstStyle/>
        <a:p>
          <a:endParaRPr lang="en-US"/>
        </a:p>
      </dgm:t>
    </dgm:pt>
    <dgm:pt modelId="{7B367595-7797-9847-B016-BF49C46F604A}" type="pres">
      <dgm:prSet presAssocID="{6A133424-1A66-6146-9BF4-DD42785300C5}" presName="node" presStyleLbl="node1" presStyleIdx="0" presStyleCnt="5">
        <dgm:presLayoutVars>
          <dgm:bulletEnabled val="1"/>
        </dgm:presLayoutVars>
      </dgm:prSet>
      <dgm:spPr/>
      <dgm:t>
        <a:bodyPr/>
        <a:lstStyle/>
        <a:p>
          <a:endParaRPr lang="en-US"/>
        </a:p>
      </dgm:t>
    </dgm:pt>
    <dgm:pt modelId="{A3204955-F6B0-DB4F-9EE7-2B0BA973F2EA}" type="pres">
      <dgm:prSet presAssocID="{4CE59AC2-D888-204C-94BE-FE74CFDA0247}" presName="sibTrans" presStyleLbl="sibTrans2D1" presStyleIdx="0" presStyleCnt="5"/>
      <dgm:spPr/>
      <dgm:t>
        <a:bodyPr/>
        <a:lstStyle/>
        <a:p>
          <a:endParaRPr lang="en-US"/>
        </a:p>
      </dgm:t>
    </dgm:pt>
    <dgm:pt modelId="{79C20B0D-C3BA-ED46-841E-D7F1DD665781}" type="pres">
      <dgm:prSet presAssocID="{4CE59AC2-D888-204C-94BE-FE74CFDA0247}" presName="connectorText" presStyleLbl="sibTrans2D1" presStyleIdx="0" presStyleCnt="5"/>
      <dgm:spPr/>
      <dgm:t>
        <a:bodyPr/>
        <a:lstStyle/>
        <a:p>
          <a:endParaRPr lang="en-US"/>
        </a:p>
      </dgm:t>
    </dgm:pt>
    <dgm:pt modelId="{14449CAE-0DB5-0F4D-ADE1-B31F32035856}" type="pres">
      <dgm:prSet presAssocID="{1E19E643-7CB2-7D49-A079-6AB8C36C0408}" presName="node" presStyleLbl="node1" presStyleIdx="1" presStyleCnt="5">
        <dgm:presLayoutVars>
          <dgm:bulletEnabled val="1"/>
        </dgm:presLayoutVars>
      </dgm:prSet>
      <dgm:spPr/>
      <dgm:t>
        <a:bodyPr/>
        <a:lstStyle/>
        <a:p>
          <a:endParaRPr lang="en-US"/>
        </a:p>
      </dgm:t>
    </dgm:pt>
    <dgm:pt modelId="{6B1F0585-720A-8444-B505-881183ABD10D}" type="pres">
      <dgm:prSet presAssocID="{8B84CB58-581D-C14E-85B4-AEE9B80BB011}" presName="sibTrans" presStyleLbl="sibTrans2D1" presStyleIdx="1" presStyleCnt="5"/>
      <dgm:spPr/>
      <dgm:t>
        <a:bodyPr/>
        <a:lstStyle/>
        <a:p>
          <a:endParaRPr lang="en-US"/>
        </a:p>
      </dgm:t>
    </dgm:pt>
    <dgm:pt modelId="{7B02C3D7-040B-B248-8EFF-1E42BB96FC0D}" type="pres">
      <dgm:prSet presAssocID="{8B84CB58-581D-C14E-85B4-AEE9B80BB011}" presName="connectorText" presStyleLbl="sibTrans2D1" presStyleIdx="1" presStyleCnt="5"/>
      <dgm:spPr/>
      <dgm:t>
        <a:bodyPr/>
        <a:lstStyle/>
        <a:p>
          <a:endParaRPr lang="en-US"/>
        </a:p>
      </dgm:t>
    </dgm:pt>
    <dgm:pt modelId="{8752FA86-BA4D-C44D-A785-8C11B838C8B4}" type="pres">
      <dgm:prSet presAssocID="{A8B1A70E-BBD8-CB4D-9B42-BFEF9EA61D04}" presName="node" presStyleLbl="node1" presStyleIdx="2" presStyleCnt="5">
        <dgm:presLayoutVars>
          <dgm:bulletEnabled val="1"/>
        </dgm:presLayoutVars>
      </dgm:prSet>
      <dgm:spPr/>
      <dgm:t>
        <a:bodyPr/>
        <a:lstStyle/>
        <a:p>
          <a:endParaRPr lang="en-US"/>
        </a:p>
      </dgm:t>
    </dgm:pt>
    <dgm:pt modelId="{7667058A-1825-BD4F-9ECA-2FEA50620A88}" type="pres">
      <dgm:prSet presAssocID="{12FC8C2A-308E-7B45-AE32-11DFF81E3A1A}" presName="sibTrans" presStyleLbl="sibTrans2D1" presStyleIdx="2" presStyleCnt="5"/>
      <dgm:spPr/>
      <dgm:t>
        <a:bodyPr/>
        <a:lstStyle/>
        <a:p>
          <a:endParaRPr lang="en-US"/>
        </a:p>
      </dgm:t>
    </dgm:pt>
    <dgm:pt modelId="{6149B49F-742A-B741-B771-5D05DAB90ADC}" type="pres">
      <dgm:prSet presAssocID="{12FC8C2A-308E-7B45-AE32-11DFF81E3A1A}" presName="connectorText" presStyleLbl="sibTrans2D1" presStyleIdx="2" presStyleCnt="5"/>
      <dgm:spPr/>
      <dgm:t>
        <a:bodyPr/>
        <a:lstStyle/>
        <a:p>
          <a:endParaRPr lang="en-US"/>
        </a:p>
      </dgm:t>
    </dgm:pt>
    <dgm:pt modelId="{8F126756-C8F8-AF4B-BEA3-B5CC2869E9A9}" type="pres">
      <dgm:prSet presAssocID="{D5335D3C-C9D7-3346-8C8D-BEA52DF657D1}" presName="node" presStyleLbl="node1" presStyleIdx="3" presStyleCnt="5">
        <dgm:presLayoutVars>
          <dgm:bulletEnabled val="1"/>
        </dgm:presLayoutVars>
      </dgm:prSet>
      <dgm:spPr/>
      <dgm:t>
        <a:bodyPr/>
        <a:lstStyle/>
        <a:p>
          <a:endParaRPr lang="en-US"/>
        </a:p>
      </dgm:t>
    </dgm:pt>
    <dgm:pt modelId="{FBB612D4-7F3E-7A41-B735-F619DA8CEE54}" type="pres">
      <dgm:prSet presAssocID="{A1055EAC-E251-1C4F-9C89-4302606D2933}" presName="sibTrans" presStyleLbl="sibTrans2D1" presStyleIdx="3" presStyleCnt="5"/>
      <dgm:spPr/>
      <dgm:t>
        <a:bodyPr/>
        <a:lstStyle/>
        <a:p>
          <a:endParaRPr lang="en-US"/>
        </a:p>
      </dgm:t>
    </dgm:pt>
    <dgm:pt modelId="{CFF7359B-CE98-6E48-A901-10FE12CB0754}" type="pres">
      <dgm:prSet presAssocID="{A1055EAC-E251-1C4F-9C89-4302606D2933}" presName="connectorText" presStyleLbl="sibTrans2D1" presStyleIdx="3" presStyleCnt="5"/>
      <dgm:spPr/>
      <dgm:t>
        <a:bodyPr/>
        <a:lstStyle/>
        <a:p>
          <a:endParaRPr lang="en-US"/>
        </a:p>
      </dgm:t>
    </dgm:pt>
    <dgm:pt modelId="{7702A234-9B9C-444B-A438-2188B3361021}" type="pres">
      <dgm:prSet presAssocID="{2B94EFE7-489C-D649-B81A-44DD4184393B}" presName="node" presStyleLbl="node1" presStyleIdx="4" presStyleCnt="5">
        <dgm:presLayoutVars>
          <dgm:bulletEnabled val="1"/>
        </dgm:presLayoutVars>
      </dgm:prSet>
      <dgm:spPr/>
      <dgm:t>
        <a:bodyPr/>
        <a:lstStyle/>
        <a:p>
          <a:endParaRPr lang="en-US"/>
        </a:p>
      </dgm:t>
    </dgm:pt>
    <dgm:pt modelId="{E6244D9E-B8E5-2249-8EAF-C24E0A9AF60C}" type="pres">
      <dgm:prSet presAssocID="{48D1C205-92CE-2949-9E20-D8B41D688D7F}" presName="sibTrans" presStyleLbl="sibTrans2D1" presStyleIdx="4" presStyleCnt="5"/>
      <dgm:spPr/>
      <dgm:t>
        <a:bodyPr/>
        <a:lstStyle/>
        <a:p>
          <a:endParaRPr lang="en-US"/>
        </a:p>
      </dgm:t>
    </dgm:pt>
    <dgm:pt modelId="{1D39C97F-0DEE-EA4B-927C-9806068EF57B}" type="pres">
      <dgm:prSet presAssocID="{48D1C205-92CE-2949-9E20-D8B41D688D7F}" presName="connectorText" presStyleLbl="sibTrans2D1" presStyleIdx="4" presStyleCnt="5"/>
      <dgm:spPr/>
      <dgm:t>
        <a:bodyPr/>
        <a:lstStyle/>
        <a:p>
          <a:endParaRPr lang="en-US"/>
        </a:p>
      </dgm:t>
    </dgm:pt>
  </dgm:ptLst>
  <dgm:cxnLst>
    <dgm:cxn modelId="{7043212A-0DD3-664C-8457-CBBD1B3A3DB3}" type="presOf" srcId="{8B84CB58-581D-C14E-85B4-AEE9B80BB011}" destId="{7B02C3D7-040B-B248-8EFF-1E42BB96FC0D}" srcOrd="1" destOrd="0" presId="urn:microsoft.com/office/officeart/2005/8/layout/cycle2"/>
    <dgm:cxn modelId="{9FC60E62-F4F4-7B45-9B64-764688BFD09B}" type="presOf" srcId="{12FC8C2A-308E-7B45-AE32-11DFF81E3A1A}" destId="{6149B49F-742A-B741-B771-5D05DAB90ADC}" srcOrd="1" destOrd="0" presId="urn:microsoft.com/office/officeart/2005/8/layout/cycle2"/>
    <dgm:cxn modelId="{E92AD039-F382-4D4D-B35D-45915B6C6021}" type="presOf" srcId="{48D1C205-92CE-2949-9E20-D8B41D688D7F}" destId="{1D39C97F-0DEE-EA4B-927C-9806068EF57B}" srcOrd="1" destOrd="0" presId="urn:microsoft.com/office/officeart/2005/8/layout/cycle2"/>
    <dgm:cxn modelId="{D0C1CFE4-8F69-5C43-BDAA-80D5956EEA51}" type="presOf" srcId="{1E19E643-7CB2-7D49-A079-6AB8C36C0408}" destId="{14449CAE-0DB5-0F4D-ADE1-B31F32035856}" srcOrd="0" destOrd="0" presId="urn:microsoft.com/office/officeart/2005/8/layout/cycle2"/>
    <dgm:cxn modelId="{41D638F8-1B73-AD4F-8BDC-D79C73F6017A}" type="presOf" srcId="{48D1C205-92CE-2949-9E20-D8B41D688D7F}" destId="{E6244D9E-B8E5-2249-8EAF-C24E0A9AF60C}" srcOrd="0" destOrd="0" presId="urn:microsoft.com/office/officeart/2005/8/layout/cycle2"/>
    <dgm:cxn modelId="{6C7A0396-BE32-044C-A760-5176BCF3C263}" type="presOf" srcId="{12FC8C2A-308E-7B45-AE32-11DFF81E3A1A}" destId="{7667058A-1825-BD4F-9ECA-2FEA50620A88}" srcOrd="0" destOrd="0" presId="urn:microsoft.com/office/officeart/2005/8/layout/cycle2"/>
    <dgm:cxn modelId="{6623C082-9AC0-054A-87C6-9AAAFE9BA33E}" type="presOf" srcId="{A8B1A70E-BBD8-CB4D-9B42-BFEF9EA61D04}" destId="{8752FA86-BA4D-C44D-A785-8C11B838C8B4}" srcOrd="0" destOrd="0" presId="urn:microsoft.com/office/officeart/2005/8/layout/cycle2"/>
    <dgm:cxn modelId="{9C411230-2FAA-FE4D-BCA5-F95E59E7AADE}" srcId="{712062F3-A05C-6F45-B6F1-44FA3D68344D}" destId="{D5335D3C-C9D7-3346-8C8D-BEA52DF657D1}" srcOrd="3" destOrd="0" parTransId="{4DA0D49B-A127-9D44-9027-FD8ACE49A5CF}" sibTransId="{A1055EAC-E251-1C4F-9C89-4302606D2933}"/>
    <dgm:cxn modelId="{BCE68AAE-0691-1D48-A392-D386F80EA8D9}" srcId="{712062F3-A05C-6F45-B6F1-44FA3D68344D}" destId="{A8B1A70E-BBD8-CB4D-9B42-BFEF9EA61D04}" srcOrd="2" destOrd="0" parTransId="{443C1CA1-BF63-6C46-A99F-64E830B410E9}" sibTransId="{12FC8C2A-308E-7B45-AE32-11DFF81E3A1A}"/>
    <dgm:cxn modelId="{290D832C-214D-5543-9B51-50731DBD8FCF}" type="presOf" srcId="{D5335D3C-C9D7-3346-8C8D-BEA52DF657D1}" destId="{8F126756-C8F8-AF4B-BEA3-B5CC2869E9A9}" srcOrd="0" destOrd="0" presId="urn:microsoft.com/office/officeart/2005/8/layout/cycle2"/>
    <dgm:cxn modelId="{809F0321-6613-3F44-9D97-E77FDC9CB287}" srcId="{712062F3-A05C-6F45-B6F1-44FA3D68344D}" destId="{1E19E643-7CB2-7D49-A079-6AB8C36C0408}" srcOrd="1" destOrd="0" parTransId="{844C3E3E-C4B8-8046-98D0-1EFEE3C4CDAA}" sibTransId="{8B84CB58-581D-C14E-85B4-AEE9B80BB011}"/>
    <dgm:cxn modelId="{C8EE5859-077F-3C4F-8315-724DC90530BF}" type="presOf" srcId="{A1055EAC-E251-1C4F-9C89-4302606D2933}" destId="{CFF7359B-CE98-6E48-A901-10FE12CB0754}" srcOrd="1" destOrd="0" presId="urn:microsoft.com/office/officeart/2005/8/layout/cycle2"/>
    <dgm:cxn modelId="{A5886904-C995-2D4E-B1FF-430049F79ADB}" srcId="{712062F3-A05C-6F45-B6F1-44FA3D68344D}" destId="{6A133424-1A66-6146-9BF4-DD42785300C5}" srcOrd="0" destOrd="0" parTransId="{0652530A-0489-0F48-B56B-76BE0F057111}" sibTransId="{4CE59AC2-D888-204C-94BE-FE74CFDA0247}"/>
    <dgm:cxn modelId="{9D7EADCD-C878-9942-8DEE-40B2B96B26CD}" type="presOf" srcId="{A1055EAC-E251-1C4F-9C89-4302606D2933}" destId="{FBB612D4-7F3E-7A41-B735-F619DA8CEE54}" srcOrd="0" destOrd="0" presId="urn:microsoft.com/office/officeart/2005/8/layout/cycle2"/>
    <dgm:cxn modelId="{1DA30DF4-A912-5746-A6A3-C9A6A05D8A74}" type="presOf" srcId="{2B94EFE7-489C-D649-B81A-44DD4184393B}" destId="{7702A234-9B9C-444B-A438-2188B3361021}" srcOrd="0" destOrd="0" presId="urn:microsoft.com/office/officeart/2005/8/layout/cycle2"/>
    <dgm:cxn modelId="{BFD417F9-A26E-0D46-BCB0-F9FE0680C2E5}" srcId="{712062F3-A05C-6F45-B6F1-44FA3D68344D}" destId="{2B94EFE7-489C-D649-B81A-44DD4184393B}" srcOrd="4" destOrd="0" parTransId="{F6AC3694-8CAD-A845-A400-1A7A2A249544}" sibTransId="{48D1C205-92CE-2949-9E20-D8B41D688D7F}"/>
    <dgm:cxn modelId="{ECBB54E3-107F-2C46-9C1F-C58E7B99EBF0}" type="presOf" srcId="{6A133424-1A66-6146-9BF4-DD42785300C5}" destId="{7B367595-7797-9847-B016-BF49C46F604A}" srcOrd="0" destOrd="0" presId="urn:microsoft.com/office/officeart/2005/8/layout/cycle2"/>
    <dgm:cxn modelId="{656EB6C8-A8B0-384E-9061-8138D31036D2}" type="presOf" srcId="{712062F3-A05C-6F45-B6F1-44FA3D68344D}" destId="{487C0B8C-DA0F-3140-A729-79CF4D3487A7}" srcOrd="0" destOrd="0" presId="urn:microsoft.com/office/officeart/2005/8/layout/cycle2"/>
    <dgm:cxn modelId="{E310F1F2-88FE-084A-BB4E-4E26BB750CE7}" type="presOf" srcId="{4CE59AC2-D888-204C-94BE-FE74CFDA0247}" destId="{A3204955-F6B0-DB4F-9EE7-2B0BA973F2EA}" srcOrd="0" destOrd="0" presId="urn:microsoft.com/office/officeart/2005/8/layout/cycle2"/>
    <dgm:cxn modelId="{04E79AD8-0725-A84A-955D-E0761D6FEA80}" type="presOf" srcId="{8B84CB58-581D-C14E-85B4-AEE9B80BB011}" destId="{6B1F0585-720A-8444-B505-881183ABD10D}" srcOrd="0" destOrd="0" presId="urn:microsoft.com/office/officeart/2005/8/layout/cycle2"/>
    <dgm:cxn modelId="{CB508C8D-3832-E04B-B1EF-5A1C13F6394C}" type="presOf" srcId="{4CE59AC2-D888-204C-94BE-FE74CFDA0247}" destId="{79C20B0D-C3BA-ED46-841E-D7F1DD665781}" srcOrd="1" destOrd="0" presId="urn:microsoft.com/office/officeart/2005/8/layout/cycle2"/>
    <dgm:cxn modelId="{9656914C-63EB-9341-97D5-1378196592F8}" type="presParOf" srcId="{487C0B8C-DA0F-3140-A729-79CF4D3487A7}" destId="{7B367595-7797-9847-B016-BF49C46F604A}" srcOrd="0" destOrd="0" presId="urn:microsoft.com/office/officeart/2005/8/layout/cycle2"/>
    <dgm:cxn modelId="{0FDD21E9-A6A1-0B46-93BC-A681797C32B2}" type="presParOf" srcId="{487C0B8C-DA0F-3140-A729-79CF4D3487A7}" destId="{A3204955-F6B0-DB4F-9EE7-2B0BA973F2EA}" srcOrd="1" destOrd="0" presId="urn:microsoft.com/office/officeart/2005/8/layout/cycle2"/>
    <dgm:cxn modelId="{6CB7BC89-B36B-D14A-92D7-5BA7BEDA9D08}" type="presParOf" srcId="{A3204955-F6B0-DB4F-9EE7-2B0BA973F2EA}" destId="{79C20B0D-C3BA-ED46-841E-D7F1DD665781}" srcOrd="0" destOrd="0" presId="urn:microsoft.com/office/officeart/2005/8/layout/cycle2"/>
    <dgm:cxn modelId="{47DE6773-937B-1E45-AFE9-4095DE07031A}" type="presParOf" srcId="{487C0B8C-DA0F-3140-A729-79CF4D3487A7}" destId="{14449CAE-0DB5-0F4D-ADE1-B31F32035856}" srcOrd="2" destOrd="0" presId="urn:microsoft.com/office/officeart/2005/8/layout/cycle2"/>
    <dgm:cxn modelId="{93F78F0B-B891-5B4E-BF29-75980094F471}" type="presParOf" srcId="{487C0B8C-DA0F-3140-A729-79CF4D3487A7}" destId="{6B1F0585-720A-8444-B505-881183ABD10D}" srcOrd="3" destOrd="0" presId="urn:microsoft.com/office/officeart/2005/8/layout/cycle2"/>
    <dgm:cxn modelId="{3038787E-3827-774D-BE33-2E42FC776174}" type="presParOf" srcId="{6B1F0585-720A-8444-B505-881183ABD10D}" destId="{7B02C3D7-040B-B248-8EFF-1E42BB96FC0D}" srcOrd="0" destOrd="0" presId="urn:microsoft.com/office/officeart/2005/8/layout/cycle2"/>
    <dgm:cxn modelId="{C882BE1C-96FD-7647-BA0C-A93E44CA6FD3}" type="presParOf" srcId="{487C0B8C-DA0F-3140-A729-79CF4D3487A7}" destId="{8752FA86-BA4D-C44D-A785-8C11B838C8B4}" srcOrd="4" destOrd="0" presId="urn:microsoft.com/office/officeart/2005/8/layout/cycle2"/>
    <dgm:cxn modelId="{48785861-933E-434E-9BCB-6FC472788A6A}" type="presParOf" srcId="{487C0B8C-DA0F-3140-A729-79CF4D3487A7}" destId="{7667058A-1825-BD4F-9ECA-2FEA50620A88}" srcOrd="5" destOrd="0" presId="urn:microsoft.com/office/officeart/2005/8/layout/cycle2"/>
    <dgm:cxn modelId="{5E36186C-2506-794B-B46C-6A0829389A83}" type="presParOf" srcId="{7667058A-1825-BD4F-9ECA-2FEA50620A88}" destId="{6149B49F-742A-B741-B771-5D05DAB90ADC}" srcOrd="0" destOrd="0" presId="urn:microsoft.com/office/officeart/2005/8/layout/cycle2"/>
    <dgm:cxn modelId="{EDAFF57F-959A-B547-96F0-BFDC1E318EA0}" type="presParOf" srcId="{487C0B8C-DA0F-3140-A729-79CF4D3487A7}" destId="{8F126756-C8F8-AF4B-BEA3-B5CC2869E9A9}" srcOrd="6" destOrd="0" presId="urn:microsoft.com/office/officeart/2005/8/layout/cycle2"/>
    <dgm:cxn modelId="{6C52BB90-7797-964C-A6CA-5A8D8C04FF83}" type="presParOf" srcId="{487C0B8C-DA0F-3140-A729-79CF4D3487A7}" destId="{FBB612D4-7F3E-7A41-B735-F619DA8CEE54}" srcOrd="7" destOrd="0" presId="urn:microsoft.com/office/officeart/2005/8/layout/cycle2"/>
    <dgm:cxn modelId="{3EBEED24-D53C-0D48-90F2-5E575FA246E3}" type="presParOf" srcId="{FBB612D4-7F3E-7A41-B735-F619DA8CEE54}" destId="{CFF7359B-CE98-6E48-A901-10FE12CB0754}" srcOrd="0" destOrd="0" presId="urn:microsoft.com/office/officeart/2005/8/layout/cycle2"/>
    <dgm:cxn modelId="{31D62AA6-0649-0F47-B3D8-D0FA99E3F185}" type="presParOf" srcId="{487C0B8C-DA0F-3140-A729-79CF4D3487A7}" destId="{7702A234-9B9C-444B-A438-2188B3361021}" srcOrd="8" destOrd="0" presId="urn:microsoft.com/office/officeart/2005/8/layout/cycle2"/>
    <dgm:cxn modelId="{E9B26268-4AD4-E241-BD4E-C179570F9B17}" type="presParOf" srcId="{487C0B8C-DA0F-3140-A729-79CF4D3487A7}" destId="{E6244D9E-B8E5-2249-8EAF-C24E0A9AF60C}" srcOrd="9" destOrd="0" presId="urn:microsoft.com/office/officeart/2005/8/layout/cycle2"/>
    <dgm:cxn modelId="{A900B2AA-AF0C-D945-A74B-024E85D474A2}" type="presParOf" srcId="{E6244D9E-B8E5-2249-8EAF-C24E0A9AF60C}" destId="{1D39C97F-0DEE-EA4B-927C-9806068EF57B}"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67595-7797-9847-B016-BF49C46F604A}">
      <dsp:nvSpPr>
        <dsp:cNvPr id="0" name=""/>
        <dsp:cNvSpPr/>
      </dsp:nvSpPr>
      <dsp:spPr>
        <a:xfrm>
          <a:off x="3425651" y="1314"/>
          <a:ext cx="1378297" cy="137829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Instrument forward models</a:t>
          </a:r>
          <a:endParaRPr lang="en-US" sz="1200" kern="1200" dirty="0"/>
        </a:p>
      </dsp:txBody>
      <dsp:txXfrm>
        <a:off x="3627498" y="203161"/>
        <a:ext cx="974603" cy="974603"/>
      </dsp:txXfrm>
    </dsp:sp>
    <dsp:sp modelId="{A3204955-F6B0-DB4F-9EE7-2B0BA973F2EA}">
      <dsp:nvSpPr>
        <dsp:cNvPr id="0" name=""/>
        <dsp:cNvSpPr/>
      </dsp:nvSpPr>
      <dsp:spPr>
        <a:xfrm rot="2160000">
          <a:off x="4760620" y="1060545"/>
          <a:ext cx="367365" cy="46517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4771144" y="1121190"/>
        <a:ext cx="257156" cy="279105"/>
      </dsp:txXfrm>
    </dsp:sp>
    <dsp:sp modelId="{14449CAE-0DB5-0F4D-ADE1-B31F32035856}">
      <dsp:nvSpPr>
        <dsp:cNvPr id="0" name=""/>
        <dsp:cNvSpPr/>
      </dsp:nvSpPr>
      <dsp:spPr>
        <a:xfrm>
          <a:off x="5101481" y="1218876"/>
          <a:ext cx="1378297" cy="137829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Simulated observations of simulated ionosphere</a:t>
          </a:r>
          <a:endParaRPr lang="en-US" sz="1200" kern="1200" dirty="0"/>
        </a:p>
      </dsp:txBody>
      <dsp:txXfrm>
        <a:off x="5303328" y="1420723"/>
        <a:ext cx="974603" cy="974603"/>
      </dsp:txXfrm>
    </dsp:sp>
    <dsp:sp modelId="{6B1F0585-720A-8444-B505-881183ABD10D}">
      <dsp:nvSpPr>
        <dsp:cNvPr id="0" name=""/>
        <dsp:cNvSpPr/>
      </dsp:nvSpPr>
      <dsp:spPr>
        <a:xfrm rot="6480000">
          <a:off x="5290104" y="2650576"/>
          <a:ext cx="367365" cy="46517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5362237" y="2691204"/>
        <a:ext cx="257156" cy="279105"/>
      </dsp:txXfrm>
    </dsp:sp>
    <dsp:sp modelId="{8752FA86-BA4D-C44D-A785-8C11B838C8B4}">
      <dsp:nvSpPr>
        <dsp:cNvPr id="0" name=""/>
        <dsp:cNvSpPr/>
      </dsp:nvSpPr>
      <dsp:spPr>
        <a:xfrm>
          <a:off x="4461371" y="3188932"/>
          <a:ext cx="1378297" cy="137829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Ingest observations into assimilative model (IDA4D)</a:t>
          </a:r>
          <a:endParaRPr lang="en-US" sz="1200" kern="1200" dirty="0"/>
        </a:p>
      </dsp:txBody>
      <dsp:txXfrm>
        <a:off x="4663218" y="3390779"/>
        <a:ext cx="974603" cy="974603"/>
      </dsp:txXfrm>
    </dsp:sp>
    <dsp:sp modelId="{7667058A-1825-BD4F-9ECA-2FEA50620A88}">
      <dsp:nvSpPr>
        <dsp:cNvPr id="0" name=""/>
        <dsp:cNvSpPr/>
      </dsp:nvSpPr>
      <dsp:spPr>
        <a:xfrm rot="10800000">
          <a:off x="3941514" y="3645493"/>
          <a:ext cx="367365" cy="46517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4051723" y="3738528"/>
        <a:ext cx="257156" cy="279105"/>
      </dsp:txXfrm>
    </dsp:sp>
    <dsp:sp modelId="{8F126756-C8F8-AF4B-BEA3-B5CC2869E9A9}">
      <dsp:nvSpPr>
        <dsp:cNvPr id="0" name=""/>
        <dsp:cNvSpPr/>
      </dsp:nvSpPr>
      <dsp:spPr>
        <a:xfrm>
          <a:off x="2389931" y="3188932"/>
          <a:ext cx="1378297" cy="137829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Compare assimilation to simulated “truth” ionosphere</a:t>
          </a:r>
          <a:endParaRPr lang="en-US" sz="1200" kern="1200" dirty="0"/>
        </a:p>
      </dsp:txBody>
      <dsp:txXfrm>
        <a:off x="2591778" y="3390779"/>
        <a:ext cx="974603" cy="974603"/>
      </dsp:txXfrm>
    </dsp:sp>
    <dsp:sp modelId="{FBB612D4-7F3E-7A41-B735-F619DA8CEE54}">
      <dsp:nvSpPr>
        <dsp:cNvPr id="0" name=""/>
        <dsp:cNvSpPr/>
      </dsp:nvSpPr>
      <dsp:spPr>
        <a:xfrm rot="15120000">
          <a:off x="2578555" y="2670353"/>
          <a:ext cx="367365" cy="46517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2650688" y="2815795"/>
        <a:ext cx="257156" cy="279105"/>
      </dsp:txXfrm>
    </dsp:sp>
    <dsp:sp modelId="{7702A234-9B9C-444B-A438-2188B3361021}">
      <dsp:nvSpPr>
        <dsp:cNvPr id="0" name=""/>
        <dsp:cNvSpPr/>
      </dsp:nvSpPr>
      <dsp:spPr>
        <a:xfrm>
          <a:off x="1749821" y="1218876"/>
          <a:ext cx="1378297" cy="137829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Simulated “truth” ionosphere model (from TIEGCM)</a:t>
          </a:r>
          <a:endParaRPr lang="en-US" sz="1200" kern="1200" dirty="0"/>
        </a:p>
      </dsp:txBody>
      <dsp:txXfrm>
        <a:off x="1951668" y="1420723"/>
        <a:ext cx="974603" cy="974603"/>
      </dsp:txXfrm>
    </dsp:sp>
    <dsp:sp modelId="{E6244D9E-B8E5-2249-8EAF-C24E0A9AF60C}">
      <dsp:nvSpPr>
        <dsp:cNvPr id="0" name=""/>
        <dsp:cNvSpPr/>
      </dsp:nvSpPr>
      <dsp:spPr>
        <a:xfrm rot="19440000">
          <a:off x="3084790" y="1072767"/>
          <a:ext cx="367365" cy="46517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095314" y="1198192"/>
        <a:ext cx="257156" cy="27910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2F5CD-ECCB-4BBD-8C27-D65BE9E341F6}" type="datetimeFigureOut">
              <a:rPr lang="en-US" smtClean="0"/>
              <a:pPr/>
              <a:t>6/24/14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BE2686-5FEE-48F7-86EB-EB13B70D43D5}" type="slidenum">
              <a:rPr lang="en-US" smtClean="0"/>
              <a:pPr/>
              <a:t>‹#›</a:t>
            </a:fld>
            <a:endParaRPr lang="en-US"/>
          </a:p>
        </p:txBody>
      </p:sp>
    </p:spTree>
    <p:extLst>
      <p:ext uri="{BB962C8B-B14F-4D97-AF65-F5344CB8AC3E}">
        <p14:creationId xmlns:p14="http://schemas.microsoft.com/office/powerpoint/2010/main" val="780601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E2686-5FEE-48F7-86EB-EB13B70D43D5}" type="slidenum">
              <a:rPr lang="en-US" smtClean="0"/>
              <a:pPr/>
              <a:t>1</a:t>
            </a:fld>
            <a:endParaRPr lang="en-US"/>
          </a:p>
        </p:txBody>
      </p:sp>
    </p:spTree>
    <p:extLst>
      <p:ext uri="{BB962C8B-B14F-4D97-AF65-F5344CB8AC3E}">
        <p14:creationId xmlns:p14="http://schemas.microsoft.com/office/powerpoint/2010/main" val="422937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3EED01-DE8E-CE4A-B26A-99F478ED1676}" type="slidenum">
              <a:rPr lang="en-US"/>
              <a:pPr>
                <a:defRPr/>
              </a:pPr>
              <a:t>2</a:t>
            </a:fld>
            <a:endParaRPr lang="en-US"/>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98B3A1-ACE8-BF4A-83D4-F29A4691C46F}" type="slidenum">
              <a:rPr lang="en-US"/>
              <a:pPr>
                <a:defRPr/>
              </a:pPr>
              <a:t>3</a:t>
            </a:fld>
            <a:endParaRPr lang="en-US"/>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062D33E3-EB34-489D-9853-F7E808224F4E}" type="slidenum">
              <a:rPr lang="en-US" smtClean="0"/>
              <a:pPr/>
              <a:t>11</a:t>
            </a:fld>
            <a:endParaRPr lang="en-US" smtClean="0"/>
          </a:p>
        </p:txBody>
      </p:sp>
      <p:sp>
        <p:nvSpPr>
          <p:cNvPr id="117763" name="Rectangle 2"/>
          <p:cNvSpPr>
            <a:spLocks noGrp="1" noRot="1" noChangeAspect="1" noChangeArrowheads="1" noTextEdit="1"/>
          </p:cNvSpPr>
          <p:nvPr>
            <p:ph type="sldImg"/>
          </p:nvPr>
        </p:nvSpPr>
        <p:spPr>
          <a:xfrm>
            <a:off x="1157288" y="690563"/>
            <a:ext cx="4552950" cy="3416300"/>
          </a:xfrm>
          <a:ln/>
        </p:spPr>
      </p:sp>
      <p:sp>
        <p:nvSpPr>
          <p:cNvPr id="117764" name="Rectangle 3"/>
          <p:cNvSpPr>
            <a:spLocks noGrp="1" noChangeArrowheads="1"/>
          </p:cNvSpPr>
          <p:nvPr>
            <p:ph type="body" idx="1"/>
          </p:nvPr>
        </p:nvSpPr>
        <p:spPr>
          <a:xfrm>
            <a:off x="914400" y="4343400"/>
            <a:ext cx="5029200" cy="4116388"/>
          </a:xfrm>
          <a:noFill/>
          <a:ln/>
        </p:spPr>
        <p:txBody>
          <a:bodyPr/>
          <a:lstStyle/>
          <a:p>
            <a:r>
              <a:rPr lang="en-US" smtClean="0"/>
              <a:t>The SIS is about one foot long and 11 inches high – had to fit under the GLOB</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A7FA3BC-A7E9-43B8-BEB9-262FFF75CB4F}" type="slidenum">
              <a:rPr lang="en-US" smtClean="0"/>
              <a:pPr/>
              <a:t>12</a:t>
            </a:fld>
            <a:endParaRPr lang="en-US" smtClean="0"/>
          </a:p>
        </p:txBody>
      </p:sp>
      <p:sp>
        <p:nvSpPr>
          <p:cNvPr id="118787" name="Rectangle 2"/>
          <p:cNvSpPr>
            <a:spLocks noGrp="1" noRot="1" noChangeAspect="1" noChangeArrowheads="1" noTextEdit="1"/>
          </p:cNvSpPr>
          <p:nvPr>
            <p:ph type="sldImg"/>
          </p:nvPr>
        </p:nvSpPr>
        <p:spPr>
          <a:xfrm>
            <a:off x="1157288" y="690563"/>
            <a:ext cx="4552950" cy="3416300"/>
          </a:xfrm>
          <a:ln/>
        </p:spPr>
      </p:sp>
      <p:sp>
        <p:nvSpPr>
          <p:cNvPr id="118788" name="Rectangle 3"/>
          <p:cNvSpPr>
            <a:spLocks noGrp="1" noChangeArrowheads="1"/>
          </p:cNvSpPr>
          <p:nvPr>
            <p:ph type="body" idx="1"/>
          </p:nvPr>
        </p:nvSpPr>
        <p:spPr>
          <a:xfrm>
            <a:off x="914400" y="4343400"/>
            <a:ext cx="5029200" cy="4116388"/>
          </a:xfrm>
          <a:noFill/>
          <a:ln/>
        </p:spPr>
        <p:txBody>
          <a:bodyPr/>
          <a:lstStyle/>
          <a:p>
            <a:r>
              <a:rPr lang="en-US" smtClean="0"/>
              <a:t>The SIS is about one foot long and 11 inches high – had to fit under the GLOB</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PL Heritage TemplateMaster-M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07204" y="1277219"/>
            <a:ext cx="6398227" cy="1540403"/>
          </a:xfrm>
        </p:spPr>
        <p:txBody>
          <a:bodyPr>
            <a:normAutofit/>
          </a:bodyPr>
          <a:lstStyle>
            <a:lvl1pPr algn="l">
              <a:defRPr sz="4400">
                <a:solidFill>
                  <a:schemeClr val="tx2">
                    <a:lumMod val="50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7204" y="2933782"/>
            <a:ext cx="5269128" cy="1461304"/>
          </a:xfrm>
        </p:spPr>
        <p:txBody>
          <a:bodyPr>
            <a:normAutofit/>
          </a:bodyPr>
          <a:lstStyle>
            <a:lvl1pPr marL="0" indent="0" algn="l">
              <a:buNone/>
              <a:defRPr sz="2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1035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xfrm>
            <a:off x="2678113" y="6567488"/>
            <a:ext cx="2895600" cy="182562"/>
          </a:xfrm>
          <a:prstGeom prst="rect">
            <a:avLst/>
          </a:prstGeom>
          <a:ln/>
        </p:spPr>
        <p:txBody>
          <a:bodyPr/>
          <a:lstStyle>
            <a:lvl1pPr>
              <a:defRPr/>
            </a:lvl1pPr>
          </a:lstStyle>
          <a:p>
            <a:pPr>
              <a:defRPr/>
            </a:pPr>
            <a:endParaRPr lang="en-US" dirty="0">
              <a:solidFill>
                <a:prstClr val="black"/>
              </a:solidFill>
              <a:latin typeface="Calibri"/>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90FD6D-2610-4A6A-A875-750EDD94D544}" type="slidenum">
              <a:rPr lang="en-US">
                <a:solidFill>
                  <a:prstClr val="black">
                    <a:tint val="75000"/>
                  </a:prstClr>
                </a:solidFill>
              </a:rPr>
              <a:pPr>
                <a:defRPr/>
              </a:pPr>
              <a:t>‹#›</a:t>
            </a:fld>
            <a:endParaRPr lang="en-US" dirty="0">
              <a:solidFill>
                <a:prstClr val="black">
                  <a:tint val="75000"/>
                </a:prstClr>
              </a:solidFill>
            </a:endParaRPr>
          </a:p>
        </p:txBody>
      </p:sp>
      <p:sp>
        <p:nvSpPr>
          <p:cNvPr id="6" name="Rectangle 8"/>
          <p:cNvSpPr>
            <a:spLocks noGrp="1" noChangeArrowheads="1"/>
          </p:cNvSpPr>
          <p:nvPr>
            <p:ph type="dt" sz="half" idx="12"/>
          </p:nvPr>
        </p:nvSpPr>
        <p:spPr>
          <a:ln/>
        </p:spPr>
        <p:txBody>
          <a:bodyPr/>
          <a:lstStyle>
            <a:lvl1pPr>
              <a:defRPr/>
            </a:lvl1pPr>
          </a:lstStyle>
          <a:p>
            <a:pPr>
              <a:defRPr/>
            </a:pPr>
            <a:fld id="{F0F1E59A-9D72-234E-91DA-164021A19171}" type="datetime1">
              <a:rPr lang="en-US" smtClean="0">
                <a:solidFill>
                  <a:prstClr val="black">
                    <a:tint val="75000"/>
                  </a:prstClr>
                </a:solidFill>
              </a:rPr>
              <a:t>6/24/14</a:t>
            </a:fld>
            <a:endParaRPr lang="en-US" dirty="0">
              <a:solidFill>
                <a:prstClr val="black">
                  <a:tint val="75000"/>
                </a:prstClr>
              </a:solidFill>
            </a:endParaRPr>
          </a:p>
        </p:txBody>
      </p:sp>
    </p:spTree>
    <p:extLst>
      <p:ext uri="{BB962C8B-B14F-4D97-AF65-F5344CB8AC3E}">
        <p14:creationId xmlns:p14="http://schemas.microsoft.com/office/powerpoint/2010/main" val="1765561665"/>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74638" y="414338"/>
            <a:ext cx="8869362" cy="9572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19088" y="1971675"/>
            <a:ext cx="8443912" cy="2138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19088" y="4262438"/>
            <a:ext cx="8443912" cy="2138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noChangeArrowheads="1"/>
          </p:cNvSpPr>
          <p:nvPr>
            <p:ph type="ftr" sz="quarter" idx="10"/>
          </p:nvPr>
        </p:nvSpPr>
        <p:spPr>
          <a:xfrm>
            <a:off x="2678113" y="6567488"/>
            <a:ext cx="2895600" cy="182562"/>
          </a:xfrm>
          <a:prstGeom prst="rect">
            <a:avLst/>
          </a:prstGeom>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CFB4CF8F-263C-F84F-9CF7-8AC55825D954}" type="slidenum">
              <a:rPr lang="en-US"/>
              <a:pPr>
                <a:defRPr/>
              </a:pPr>
              <a:t>‹#›</a:t>
            </a:fld>
            <a:endParaRPr lang="en-US"/>
          </a:p>
        </p:txBody>
      </p:sp>
      <p:sp>
        <p:nvSpPr>
          <p:cNvPr id="7" name="Rectangle 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2146009"/>
      </p:ext>
    </p:extLst>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3 Line Title Templa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16152"/>
          </a:xfrm>
          <a:prstGeom prst="rect">
            <a:avLst/>
          </a:prstGeom>
        </p:spPr>
      </p:pic>
      <p:sp>
        <p:nvSpPr>
          <p:cNvPr id="2" name="Title 1"/>
          <p:cNvSpPr>
            <a:spLocks noGrp="1"/>
          </p:cNvSpPr>
          <p:nvPr>
            <p:ph type="title" hasCustomPrompt="1"/>
          </p:nvPr>
        </p:nvSpPr>
        <p:spPr>
          <a:xfrm>
            <a:off x="241200" y="-16934"/>
            <a:ext cx="8229600" cy="1224425"/>
          </a:xfrm>
        </p:spPr>
        <p:txBody>
          <a:bodyPr anchor="b" anchorCtr="0">
            <a:normAutofit/>
          </a:bodyPr>
          <a:lstStyle>
            <a:lvl1pPr>
              <a:defRPr sz="2800" baseline="0"/>
            </a:lvl1pPr>
          </a:lstStyle>
          <a:p>
            <a:r>
              <a:rPr lang="en-US" dirty="0" smtClean="0"/>
              <a:t>Click to edit Master title style:</a:t>
            </a:r>
            <a:br>
              <a:rPr lang="en-US" dirty="0" smtClean="0"/>
            </a:br>
            <a:r>
              <a:rPr lang="en-US" dirty="0" smtClean="0"/>
              <a:t>Two or Three Lines</a:t>
            </a:r>
            <a:br>
              <a:rPr lang="en-US" dirty="0" smtClean="0"/>
            </a:br>
            <a:r>
              <a:rPr lang="en-US" dirty="0" smtClean="0"/>
              <a:t>of Title Text</a:t>
            </a:r>
            <a:endParaRPr lang="en-US" dirty="0"/>
          </a:p>
        </p:txBody>
      </p:sp>
      <p:sp>
        <p:nvSpPr>
          <p:cNvPr id="3" name="Content Placeholder 2"/>
          <p:cNvSpPr>
            <a:spLocks noGrp="1"/>
          </p:cNvSpPr>
          <p:nvPr>
            <p:ph idx="1"/>
          </p:nvPr>
        </p:nvSpPr>
        <p:spPr>
          <a:xfrm>
            <a:off x="457200" y="1374513"/>
            <a:ext cx="8229600" cy="499242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0014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8173"/>
            <a:ext cx="8229600" cy="4568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AE4A5D-F848-4342-9DD9-3FFF480AC53E}" type="datetimeFigureOut">
              <a:rPr lang="en-US" smtClean="0"/>
              <a:pPr/>
              <a:t>6/24/14</a:t>
            </a:fld>
            <a:endParaRPr lang="en-US"/>
          </a:p>
        </p:txBody>
      </p:sp>
      <p:sp>
        <p:nvSpPr>
          <p:cNvPr id="6" name="Slide Number Placeholder 5"/>
          <p:cNvSpPr>
            <a:spLocks noGrp="1"/>
          </p:cNvSpPr>
          <p:nvPr>
            <p:ph type="sldNum" sz="quarter" idx="12"/>
          </p:nvPr>
        </p:nvSpPr>
        <p:spPr/>
        <p:txBody>
          <a:bodyPr/>
          <a:lstStyle/>
          <a:p>
            <a:fld id="{2BF1A9A1-90F0-1543-9B89-2A324725123E}" type="slidenum">
              <a:rPr lang="en-US" smtClean="0"/>
              <a:pPr/>
              <a:t>‹#›</a:t>
            </a:fld>
            <a:endParaRPr lang="en-US"/>
          </a:p>
        </p:txBody>
      </p:sp>
      <p:sp>
        <p:nvSpPr>
          <p:cNvPr id="7" name="Title Placeholder 1"/>
          <p:cNvSpPr>
            <a:spLocks noGrp="1"/>
          </p:cNvSpPr>
          <p:nvPr>
            <p:ph type="title"/>
          </p:nvPr>
        </p:nvSpPr>
        <p:spPr>
          <a:xfrm>
            <a:off x="457200" y="188503"/>
            <a:ext cx="8229600" cy="85322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8188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083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083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AE4A5D-F848-4342-9DD9-3FFF480AC53E}" type="datetimeFigureOut">
              <a:rPr lang="en-US" smtClean="0"/>
              <a:pPr/>
              <a:t>6/24/14</a:t>
            </a:fld>
            <a:endParaRPr lang="en-US"/>
          </a:p>
        </p:txBody>
      </p:sp>
      <p:sp>
        <p:nvSpPr>
          <p:cNvPr id="6" name="Footer Placeholder 5"/>
          <p:cNvSpPr>
            <a:spLocks noGrp="1"/>
          </p:cNvSpPr>
          <p:nvPr>
            <p:ph type="ftr" sz="quarter" idx="11"/>
          </p:nvPr>
        </p:nvSpPr>
        <p:spPr>
          <a:xfrm>
            <a:off x="3124200" y="6696781"/>
            <a:ext cx="2895600" cy="16865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BF1A9A1-90F0-1543-9B89-2A324725123E}" type="slidenum">
              <a:rPr lang="en-US" smtClean="0"/>
              <a:pPr/>
              <a:t>‹#›</a:t>
            </a:fld>
            <a:endParaRPr lang="en-US"/>
          </a:p>
        </p:txBody>
      </p:sp>
    </p:spTree>
    <p:extLst>
      <p:ext uri="{BB962C8B-B14F-4D97-AF65-F5344CB8AC3E}">
        <p14:creationId xmlns:p14="http://schemas.microsoft.com/office/powerpoint/2010/main" val="307658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4582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4582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AE4A5D-F848-4342-9DD9-3FFF480AC53E}" type="datetimeFigureOut">
              <a:rPr lang="en-US" smtClean="0"/>
              <a:pPr/>
              <a:t>6/24/14</a:t>
            </a:fld>
            <a:endParaRPr lang="en-US"/>
          </a:p>
        </p:txBody>
      </p:sp>
      <p:sp>
        <p:nvSpPr>
          <p:cNvPr id="9" name="Slide Number Placeholder 8"/>
          <p:cNvSpPr>
            <a:spLocks noGrp="1"/>
          </p:cNvSpPr>
          <p:nvPr>
            <p:ph type="sldNum" sz="quarter" idx="12"/>
          </p:nvPr>
        </p:nvSpPr>
        <p:spPr/>
        <p:txBody>
          <a:bodyPr/>
          <a:lstStyle/>
          <a:p>
            <a:fld id="{2BF1A9A1-90F0-1543-9B89-2A324725123E}" type="slidenum">
              <a:rPr lang="en-US" smtClean="0"/>
              <a:pPr/>
              <a:t>‹#›</a:t>
            </a:fld>
            <a:endParaRPr lang="en-US"/>
          </a:p>
        </p:txBody>
      </p:sp>
    </p:spTree>
    <p:extLst>
      <p:ext uri="{BB962C8B-B14F-4D97-AF65-F5344CB8AC3E}">
        <p14:creationId xmlns:p14="http://schemas.microsoft.com/office/powerpoint/2010/main" val="2722605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AE4A5D-F848-4342-9DD9-3FFF480AC53E}" type="datetimeFigureOut">
              <a:rPr lang="en-US" smtClean="0"/>
              <a:pPr/>
              <a:t>6/24/14</a:t>
            </a:fld>
            <a:endParaRPr lang="en-US"/>
          </a:p>
        </p:txBody>
      </p:sp>
      <p:sp>
        <p:nvSpPr>
          <p:cNvPr id="5" name="Slide Number Placeholder 4"/>
          <p:cNvSpPr>
            <a:spLocks noGrp="1"/>
          </p:cNvSpPr>
          <p:nvPr>
            <p:ph type="sldNum" sz="quarter" idx="12"/>
          </p:nvPr>
        </p:nvSpPr>
        <p:spPr/>
        <p:txBody>
          <a:bodyPr/>
          <a:lstStyle/>
          <a:p>
            <a:fld id="{2BF1A9A1-90F0-1543-9B89-2A324725123E}" type="slidenum">
              <a:rPr lang="en-US" smtClean="0"/>
              <a:pPr/>
              <a:t>‹#›</a:t>
            </a:fld>
            <a:endParaRPr lang="en-US"/>
          </a:p>
        </p:txBody>
      </p:sp>
    </p:spTree>
    <p:extLst>
      <p:ext uri="{BB962C8B-B14F-4D97-AF65-F5344CB8AC3E}">
        <p14:creationId xmlns:p14="http://schemas.microsoft.com/office/powerpoint/2010/main" val="1102133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E4A5D-F848-4342-9DD9-3FFF480AC53E}" type="datetimeFigureOut">
              <a:rPr lang="en-US" smtClean="0"/>
              <a:pPr/>
              <a:t>6/24/14</a:t>
            </a:fld>
            <a:endParaRPr lang="en-US"/>
          </a:p>
        </p:txBody>
      </p:sp>
      <p:sp>
        <p:nvSpPr>
          <p:cNvPr id="4" name="Slide Number Placeholder 3"/>
          <p:cNvSpPr>
            <a:spLocks noGrp="1"/>
          </p:cNvSpPr>
          <p:nvPr>
            <p:ph type="sldNum" sz="quarter" idx="12"/>
          </p:nvPr>
        </p:nvSpPr>
        <p:spPr/>
        <p:txBody>
          <a:bodyPr/>
          <a:lstStyle/>
          <a:p>
            <a:fld id="{2BF1A9A1-90F0-1543-9B89-2A324725123E}" type="slidenum">
              <a:rPr lang="en-US" smtClean="0"/>
              <a:pPr/>
              <a:t>‹#›</a:t>
            </a:fld>
            <a:endParaRPr lang="en-US"/>
          </a:p>
        </p:txBody>
      </p:sp>
    </p:spTree>
    <p:extLst>
      <p:ext uri="{BB962C8B-B14F-4D97-AF65-F5344CB8AC3E}">
        <p14:creationId xmlns:p14="http://schemas.microsoft.com/office/powerpoint/2010/main" val="27794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687528" y="6647175"/>
            <a:ext cx="931825" cy="168657"/>
          </a:xfrm>
          <a:prstGeom prst="rect">
            <a:avLst/>
          </a:prstGeom>
        </p:spPr>
        <p:txBody>
          <a:bodyPr/>
          <a:lstStyle/>
          <a:p>
            <a:fld id="{4834671D-2F15-C849-A3FF-D7C5A0C71BD2}" type="datetimeFigureOut">
              <a:rPr lang="en-US" smtClean="0"/>
              <a:t>6/24/14</a:t>
            </a:fld>
            <a:endParaRPr lang="en-US"/>
          </a:p>
        </p:txBody>
      </p:sp>
      <p:sp>
        <p:nvSpPr>
          <p:cNvPr id="4" name="Slide Number Placeholder 3"/>
          <p:cNvSpPr>
            <a:spLocks noGrp="1"/>
          </p:cNvSpPr>
          <p:nvPr>
            <p:ph type="sldNum" sz="quarter" idx="11"/>
          </p:nvPr>
        </p:nvSpPr>
        <p:spPr>
          <a:xfrm>
            <a:off x="6338235" y="6647176"/>
            <a:ext cx="762664" cy="168657"/>
          </a:xfrm>
          <a:prstGeom prst="rect">
            <a:avLst/>
          </a:prstGeom>
        </p:spPr>
        <p:txBody>
          <a:bodyPr/>
          <a:lstStyle/>
          <a:p>
            <a:fld id="{E67743C6-FF41-9242-9201-C7006FEA5BCD}" type="slidenum">
              <a:rPr lang="en-US" smtClean="0"/>
              <a:t>‹#›</a:t>
            </a:fld>
            <a:endParaRPr lang="en-US"/>
          </a:p>
        </p:txBody>
      </p:sp>
      <p:sp>
        <p:nvSpPr>
          <p:cNvPr id="6" name="Content Placeholder 5"/>
          <p:cNvSpPr>
            <a:spLocks noGrp="1"/>
          </p:cNvSpPr>
          <p:nvPr>
            <p:ph sz="quarter" idx="12"/>
          </p:nvPr>
        </p:nvSpPr>
        <p:spPr>
          <a:xfrm>
            <a:off x="0" y="1305720"/>
            <a:ext cx="4557905" cy="2423160"/>
          </a:xfrm>
        </p:spPr>
        <p:txBody>
          <a:bodyPr/>
          <a:lstStyle>
            <a:lvl1pPr marL="342900" marR="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lvl1pPr>
            <a:lvl2pPr marL="742950" marR="0" indent="-285750" algn="l" defTabSz="457200" rtl="0" eaLnBrk="1" fontAlgn="auto" latinLnBrk="0" hangingPunct="1">
              <a:lnSpc>
                <a:spcPct val="100000"/>
              </a:lnSpc>
              <a:spcBef>
                <a:spcPts val="168"/>
              </a:spcBef>
              <a:spcAft>
                <a:spcPts val="0"/>
              </a:spcAft>
              <a:buClr>
                <a:srgbClr val="C0504D">
                  <a:lumMod val="75000"/>
                </a:srgbClr>
              </a:buClr>
              <a:buSzPct val="50000"/>
              <a:buFont typeface="Wingdings" charset="2"/>
              <a:buChar char="q"/>
              <a:tabLst/>
              <a:defRPr/>
            </a:lvl2pPr>
            <a:lvl3pPr marL="1143000" marR="0" indent="-228600" algn="l" defTabSz="457200" rtl="0" eaLnBrk="1" fontAlgn="auto" latinLnBrk="0" hangingPunct="1">
              <a:lnSpc>
                <a:spcPct val="100000"/>
              </a:lnSpc>
              <a:spcBef>
                <a:spcPts val="168"/>
              </a:spcBef>
              <a:spcAft>
                <a:spcPts val="0"/>
              </a:spcAft>
              <a:buClr>
                <a:srgbClr val="C0504D">
                  <a:lumMod val="75000"/>
                </a:srgbClr>
              </a:buClr>
              <a:buSzPct val="130000"/>
              <a:buFont typeface="Arial"/>
              <a:buChar char="•"/>
              <a:tabLst/>
              <a:defRPr/>
            </a:lvl3pPr>
            <a:lvl4pPr marL="1600200" marR="0" indent="-228600" algn="l" defTabSz="457200" rtl="0" eaLnBrk="1" fontAlgn="auto" latinLnBrk="0" hangingPunct="1">
              <a:lnSpc>
                <a:spcPct val="100000"/>
              </a:lnSpc>
              <a:spcBef>
                <a:spcPts val="168"/>
              </a:spcBef>
              <a:spcAft>
                <a:spcPts val="0"/>
              </a:spcAft>
              <a:buClr>
                <a:srgbClr val="C0504D">
                  <a:lumMod val="75000"/>
                </a:srgbClr>
              </a:buClr>
              <a:buSzTx/>
              <a:buFont typeface="Lucida Grande"/>
              <a:buChar char="-"/>
              <a:tabLst/>
              <a:defRPr/>
            </a:lvl4pPr>
            <a:lvl5pPr marL="2057400" marR="0" indent="-228600" algn="l" defTabSz="457200" rtl="0" eaLnBrk="1" fontAlgn="auto" latinLnBrk="0" hangingPunct="1">
              <a:lnSpc>
                <a:spcPct val="100000"/>
              </a:lnSpc>
              <a:spcBef>
                <a:spcPts val="168"/>
              </a:spcBef>
              <a:spcAft>
                <a:spcPts val="0"/>
              </a:spcAft>
              <a:buClr>
                <a:srgbClr val="C0504D">
                  <a:lumMod val="75000"/>
                </a:srgbClr>
              </a:buClr>
              <a:buSzPct val="90000"/>
              <a:buFont typeface="Courier New"/>
              <a:buChar char="o"/>
              <a:tabLst/>
              <a:defRPr/>
            </a:lvl5pPr>
          </a:lstStyle>
          <a:p>
            <a:pPr marL="342900" marR="0" lvl="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Click to edit Master text styles</a:t>
            </a:r>
          </a:p>
          <a:p>
            <a:pPr marL="342900" marR="0" lvl="1"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Second level</a:t>
            </a:r>
          </a:p>
          <a:p>
            <a:pPr marL="342900" marR="0" lvl="2"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Third level</a:t>
            </a:r>
          </a:p>
          <a:p>
            <a:pPr marL="342900" marR="0" lvl="3"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Fourth level</a:t>
            </a:r>
          </a:p>
          <a:p>
            <a:pPr marL="342900" marR="0" lvl="4"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Fifth level</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Content Placeholder 5"/>
          <p:cNvSpPr>
            <a:spLocks noGrp="1"/>
          </p:cNvSpPr>
          <p:nvPr>
            <p:ph sz="quarter" idx="13"/>
          </p:nvPr>
        </p:nvSpPr>
        <p:spPr>
          <a:xfrm>
            <a:off x="0" y="3747156"/>
            <a:ext cx="4557905" cy="2423160"/>
          </a:xfrm>
        </p:spPr>
        <p:txBody>
          <a:bodyPr/>
          <a:lstStyle>
            <a:lvl1pPr marL="342900" marR="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lvl1pPr>
            <a:lvl2pPr marL="742950" marR="0" indent="-285750" algn="l" defTabSz="457200" rtl="0" eaLnBrk="1" fontAlgn="auto" latinLnBrk="0" hangingPunct="1">
              <a:lnSpc>
                <a:spcPct val="100000"/>
              </a:lnSpc>
              <a:spcBef>
                <a:spcPts val="168"/>
              </a:spcBef>
              <a:spcAft>
                <a:spcPts val="0"/>
              </a:spcAft>
              <a:buClr>
                <a:srgbClr val="C0504D">
                  <a:lumMod val="75000"/>
                </a:srgbClr>
              </a:buClr>
              <a:buSzPct val="50000"/>
              <a:buFont typeface="Wingdings" charset="2"/>
              <a:buChar char="q"/>
              <a:tabLst/>
              <a:defRPr/>
            </a:lvl2pPr>
            <a:lvl3pPr marL="1143000" marR="0" indent="-228600" algn="l" defTabSz="457200" rtl="0" eaLnBrk="1" fontAlgn="auto" latinLnBrk="0" hangingPunct="1">
              <a:lnSpc>
                <a:spcPct val="100000"/>
              </a:lnSpc>
              <a:spcBef>
                <a:spcPts val="168"/>
              </a:spcBef>
              <a:spcAft>
                <a:spcPts val="0"/>
              </a:spcAft>
              <a:buClr>
                <a:srgbClr val="C0504D">
                  <a:lumMod val="75000"/>
                </a:srgbClr>
              </a:buClr>
              <a:buSzPct val="130000"/>
              <a:buFont typeface="Arial"/>
              <a:buChar char="•"/>
              <a:tabLst/>
              <a:defRPr/>
            </a:lvl3pPr>
            <a:lvl4pPr marL="1600200" marR="0" indent="-228600" algn="l" defTabSz="457200" rtl="0" eaLnBrk="1" fontAlgn="auto" latinLnBrk="0" hangingPunct="1">
              <a:lnSpc>
                <a:spcPct val="100000"/>
              </a:lnSpc>
              <a:spcBef>
                <a:spcPts val="168"/>
              </a:spcBef>
              <a:spcAft>
                <a:spcPts val="0"/>
              </a:spcAft>
              <a:buClr>
                <a:srgbClr val="C0504D">
                  <a:lumMod val="75000"/>
                </a:srgbClr>
              </a:buClr>
              <a:buSzTx/>
              <a:buFont typeface="Lucida Grande"/>
              <a:buChar char="-"/>
              <a:tabLst/>
              <a:defRPr/>
            </a:lvl4pPr>
            <a:lvl5pPr marL="2057400" marR="0" indent="-228600" algn="l" defTabSz="457200" rtl="0" eaLnBrk="1" fontAlgn="auto" latinLnBrk="0" hangingPunct="1">
              <a:lnSpc>
                <a:spcPct val="100000"/>
              </a:lnSpc>
              <a:spcBef>
                <a:spcPts val="168"/>
              </a:spcBef>
              <a:spcAft>
                <a:spcPts val="0"/>
              </a:spcAft>
              <a:buClr>
                <a:srgbClr val="C0504D">
                  <a:lumMod val="75000"/>
                </a:srgbClr>
              </a:buClr>
              <a:buSzPct val="90000"/>
              <a:buFont typeface="Courier New"/>
              <a:buChar char="o"/>
              <a:tabLst/>
              <a:defRPr/>
            </a:lvl5pPr>
          </a:lstStyle>
          <a:p>
            <a:pPr marL="342900" marR="0" lvl="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Click to edit Master text styles</a:t>
            </a:r>
          </a:p>
          <a:p>
            <a:pPr marL="342900" marR="0" lvl="1"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Second level</a:t>
            </a:r>
          </a:p>
          <a:p>
            <a:pPr marL="342900" marR="0" lvl="2"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Third level</a:t>
            </a:r>
          </a:p>
          <a:p>
            <a:pPr marL="342900" marR="0" lvl="3"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Fourth level</a:t>
            </a:r>
          </a:p>
          <a:p>
            <a:pPr marL="342900" marR="0" lvl="4"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Fifth level</a:t>
            </a: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p:txBody>
      </p:sp>
      <p:sp>
        <p:nvSpPr>
          <p:cNvPr id="8" name="Content Placeholder 5"/>
          <p:cNvSpPr>
            <a:spLocks noGrp="1"/>
          </p:cNvSpPr>
          <p:nvPr>
            <p:ph sz="quarter" idx="14"/>
          </p:nvPr>
        </p:nvSpPr>
        <p:spPr>
          <a:xfrm>
            <a:off x="4586095" y="1305720"/>
            <a:ext cx="4557905" cy="2423160"/>
          </a:xfrm>
        </p:spPr>
        <p:txBody>
          <a:bodyPr/>
          <a:lstStyle>
            <a:lvl1pPr marL="342900" marR="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lvl1pPr>
            <a:lvl2pPr marL="742950" marR="0" indent="-285750" algn="l" defTabSz="457200" rtl="0" eaLnBrk="1" fontAlgn="auto" latinLnBrk="0" hangingPunct="1">
              <a:lnSpc>
                <a:spcPct val="100000"/>
              </a:lnSpc>
              <a:spcBef>
                <a:spcPts val="168"/>
              </a:spcBef>
              <a:spcAft>
                <a:spcPts val="0"/>
              </a:spcAft>
              <a:buClr>
                <a:srgbClr val="C0504D">
                  <a:lumMod val="75000"/>
                </a:srgbClr>
              </a:buClr>
              <a:buSzPct val="50000"/>
              <a:buFont typeface="Wingdings" charset="2"/>
              <a:buChar char="q"/>
              <a:tabLst/>
              <a:defRPr/>
            </a:lvl2pPr>
            <a:lvl3pPr marL="1143000" marR="0" indent="-228600" algn="l" defTabSz="457200" rtl="0" eaLnBrk="1" fontAlgn="auto" latinLnBrk="0" hangingPunct="1">
              <a:lnSpc>
                <a:spcPct val="100000"/>
              </a:lnSpc>
              <a:spcBef>
                <a:spcPts val="168"/>
              </a:spcBef>
              <a:spcAft>
                <a:spcPts val="0"/>
              </a:spcAft>
              <a:buClr>
                <a:srgbClr val="C0504D">
                  <a:lumMod val="75000"/>
                </a:srgbClr>
              </a:buClr>
              <a:buSzPct val="130000"/>
              <a:buFont typeface="Arial"/>
              <a:buChar char="•"/>
              <a:tabLst/>
              <a:defRPr/>
            </a:lvl3pPr>
            <a:lvl4pPr marL="1600200" marR="0" indent="-228600" algn="l" defTabSz="457200" rtl="0" eaLnBrk="1" fontAlgn="auto" latinLnBrk="0" hangingPunct="1">
              <a:lnSpc>
                <a:spcPct val="100000"/>
              </a:lnSpc>
              <a:spcBef>
                <a:spcPts val="168"/>
              </a:spcBef>
              <a:spcAft>
                <a:spcPts val="0"/>
              </a:spcAft>
              <a:buClr>
                <a:srgbClr val="C0504D">
                  <a:lumMod val="75000"/>
                </a:srgbClr>
              </a:buClr>
              <a:buSzTx/>
              <a:buFont typeface="Lucida Grande"/>
              <a:buChar char="-"/>
              <a:tabLst/>
              <a:defRPr/>
            </a:lvl4pPr>
            <a:lvl5pPr marL="2057400" marR="0" indent="-228600" algn="l" defTabSz="457200" rtl="0" eaLnBrk="1" fontAlgn="auto" latinLnBrk="0" hangingPunct="1">
              <a:lnSpc>
                <a:spcPct val="100000"/>
              </a:lnSpc>
              <a:spcBef>
                <a:spcPts val="168"/>
              </a:spcBef>
              <a:spcAft>
                <a:spcPts val="0"/>
              </a:spcAft>
              <a:buClr>
                <a:srgbClr val="C0504D">
                  <a:lumMod val="75000"/>
                </a:srgbClr>
              </a:buClr>
              <a:buSzPct val="90000"/>
              <a:buFont typeface="Courier New"/>
              <a:buChar char="o"/>
              <a:tabLst/>
              <a:defRPr/>
            </a:lvl5pPr>
          </a:lstStyle>
          <a:p>
            <a:pPr marL="342900" marR="0" lvl="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Click to edit Master text styles</a:t>
            </a:r>
          </a:p>
          <a:p>
            <a:pPr marL="342900" marR="0" lvl="1"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Second level</a:t>
            </a:r>
          </a:p>
          <a:p>
            <a:pPr marL="342900" marR="0" lvl="2"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Third level</a:t>
            </a:r>
          </a:p>
          <a:p>
            <a:pPr marL="342900" marR="0" lvl="3"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Fourth level</a:t>
            </a:r>
          </a:p>
          <a:p>
            <a:pPr marL="342900" marR="0" lvl="4"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Fifth level</a:t>
            </a: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p:txBody>
      </p:sp>
      <p:sp>
        <p:nvSpPr>
          <p:cNvPr id="9" name="Content Placeholder 5"/>
          <p:cNvSpPr>
            <a:spLocks noGrp="1"/>
          </p:cNvSpPr>
          <p:nvPr>
            <p:ph sz="quarter" idx="15"/>
          </p:nvPr>
        </p:nvSpPr>
        <p:spPr>
          <a:xfrm>
            <a:off x="4586096" y="3748798"/>
            <a:ext cx="4557905" cy="2423160"/>
          </a:xfrm>
        </p:spPr>
        <p:txBody>
          <a:bodyPr/>
          <a:lstStyle>
            <a:lvl1pPr marL="342900" marR="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lvl1pPr>
            <a:lvl2pPr marL="742950" marR="0" indent="-285750" algn="l" defTabSz="457200" rtl="0" eaLnBrk="1" fontAlgn="auto" latinLnBrk="0" hangingPunct="1">
              <a:lnSpc>
                <a:spcPct val="100000"/>
              </a:lnSpc>
              <a:spcBef>
                <a:spcPts val="168"/>
              </a:spcBef>
              <a:spcAft>
                <a:spcPts val="0"/>
              </a:spcAft>
              <a:buClr>
                <a:srgbClr val="C0504D">
                  <a:lumMod val="75000"/>
                </a:srgbClr>
              </a:buClr>
              <a:buSzPct val="50000"/>
              <a:buFont typeface="Wingdings" charset="2"/>
              <a:buChar char="q"/>
              <a:tabLst/>
              <a:defRPr/>
            </a:lvl2pPr>
            <a:lvl3pPr marL="1143000" marR="0" indent="-228600" algn="l" defTabSz="457200" rtl="0" eaLnBrk="1" fontAlgn="auto" latinLnBrk="0" hangingPunct="1">
              <a:lnSpc>
                <a:spcPct val="100000"/>
              </a:lnSpc>
              <a:spcBef>
                <a:spcPts val="168"/>
              </a:spcBef>
              <a:spcAft>
                <a:spcPts val="0"/>
              </a:spcAft>
              <a:buClr>
                <a:srgbClr val="C0504D">
                  <a:lumMod val="75000"/>
                </a:srgbClr>
              </a:buClr>
              <a:buSzPct val="130000"/>
              <a:buFont typeface="Arial"/>
              <a:buChar char="•"/>
              <a:tabLst/>
              <a:defRPr/>
            </a:lvl3pPr>
            <a:lvl4pPr marL="1600200" marR="0" indent="-228600" algn="l" defTabSz="457200" rtl="0" eaLnBrk="1" fontAlgn="auto" latinLnBrk="0" hangingPunct="1">
              <a:lnSpc>
                <a:spcPct val="100000"/>
              </a:lnSpc>
              <a:spcBef>
                <a:spcPts val="168"/>
              </a:spcBef>
              <a:spcAft>
                <a:spcPts val="0"/>
              </a:spcAft>
              <a:buClr>
                <a:srgbClr val="C0504D">
                  <a:lumMod val="75000"/>
                </a:srgbClr>
              </a:buClr>
              <a:buSzTx/>
              <a:buFont typeface="Lucida Grande"/>
              <a:buChar char="-"/>
              <a:tabLst/>
              <a:defRPr/>
            </a:lvl4pPr>
            <a:lvl5pPr marL="2057400" marR="0" indent="-228600" algn="l" defTabSz="457200" rtl="0" eaLnBrk="1" fontAlgn="auto" latinLnBrk="0" hangingPunct="1">
              <a:lnSpc>
                <a:spcPct val="100000"/>
              </a:lnSpc>
              <a:spcBef>
                <a:spcPts val="168"/>
              </a:spcBef>
              <a:spcAft>
                <a:spcPts val="0"/>
              </a:spcAft>
              <a:buClr>
                <a:srgbClr val="C0504D">
                  <a:lumMod val="75000"/>
                </a:srgbClr>
              </a:buClr>
              <a:buSzPct val="90000"/>
              <a:buFont typeface="Courier New"/>
              <a:buChar char="o"/>
              <a:tabLst/>
              <a:defRPr/>
            </a:lvl5pPr>
          </a:lstStyle>
          <a:p>
            <a:pPr marL="342900" marR="0" lvl="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Click to edit Master text styles</a:t>
            </a:r>
          </a:p>
          <a:p>
            <a:pPr marL="342900" marR="0" lvl="1"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Second level</a:t>
            </a:r>
          </a:p>
          <a:p>
            <a:pPr marL="342900" marR="0" lvl="2"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Third level</a:t>
            </a:r>
          </a:p>
          <a:p>
            <a:pPr marL="342900" marR="0" lvl="3"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Fourth level</a:t>
            </a:r>
          </a:p>
          <a:p>
            <a:pPr marL="342900" marR="0" lvl="4"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Fifth level</a:t>
            </a: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p:txBody>
      </p:sp>
      <p:cxnSp>
        <p:nvCxnSpPr>
          <p:cNvPr id="13" name="Straight Connector 12"/>
          <p:cNvCxnSpPr/>
          <p:nvPr userDrawn="1"/>
        </p:nvCxnSpPr>
        <p:spPr>
          <a:xfrm>
            <a:off x="4557905" y="1305720"/>
            <a:ext cx="28191" cy="48662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0" y="3728880"/>
            <a:ext cx="9144001" cy="1991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9401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687528" y="6647175"/>
            <a:ext cx="931825" cy="168657"/>
          </a:xfrm>
          <a:prstGeom prst="rect">
            <a:avLst/>
          </a:prstGeom>
        </p:spPr>
        <p:txBody>
          <a:bodyPr/>
          <a:lstStyle/>
          <a:p>
            <a:fld id="{4834671D-2F15-C849-A3FF-D7C5A0C71BD2}" type="datetimeFigureOut">
              <a:rPr lang="en-US" smtClean="0"/>
              <a:t>6/24/14</a:t>
            </a:fld>
            <a:endParaRPr lang="en-US"/>
          </a:p>
        </p:txBody>
      </p:sp>
      <p:sp>
        <p:nvSpPr>
          <p:cNvPr id="4" name="Slide Number Placeholder 3"/>
          <p:cNvSpPr>
            <a:spLocks noGrp="1"/>
          </p:cNvSpPr>
          <p:nvPr>
            <p:ph type="sldNum" sz="quarter" idx="11"/>
          </p:nvPr>
        </p:nvSpPr>
        <p:spPr>
          <a:xfrm>
            <a:off x="6338235" y="6647176"/>
            <a:ext cx="762664" cy="168657"/>
          </a:xfrm>
          <a:prstGeom prst="rect">
            <a:avLst/>
          </a:prstGeom>
        </p:spPr>
        <p:txBody>
          <a:bodyPr/>
          <a:lstStyle/>
          <a:p>
            <a:fld id="{E67743C6-FF41-9242-9201-C7006FEA5BCD}" type="slidenum">
              <a:rPr lang="en-US" smtClean="0"/>
              <a:t>‹#›</a:t>
            </a:fld>
            <a:endParaRPr lang="en-US"/>
          </a:p>
        </p:txBody>
      </p:sp>
      <p:sp>
        <p:nvSpPr>
          <p:cNvPr id="6" name="Content Placeholder 5"/>
          <p:cNvSpPr>
            <a:spLocks noGrp="1"/>
          </p:cNvSpPr>
          <p:nvPr>
            <p:ph sz="quarter" idx="12"/>
          </p:nvPr>
        </p:nvSpPr>
        <p:spPr>
          <a:xfrm>
            <a:off x="0" y="1305720"/>
            <a:ext cx="4557905" cy="2423160"/>
          </a:xfrm>
        </p:spPr>
        <p:txBody>
          <a:bodyPr/>
          <a:lstStyle>
            <a:lvl1pPr marL="342900" marR="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lvl1pPr>
            <a:lvl2pPr marL="742950" marR="0" indent="-285750" algn="l" defTabSz="457200" rtl="0" eaLnBrk="1" fontAlgn="auto" latinLnBrk="0" hangingPunct="1">
              <a:lnSpc>
                <a:spcPct val="100000"/>
              </a:lnSpc>
              <a:spcBef>
                <a:spcPts val="168"/>
              </a:spcBef>
              <a:spcAft>
                <a:spcPts val="0"/>
              </a:spcAft>
              <a:buClr>
                <a:srgbClr val="C0504D">
                  <a:lumMod val="75000"/>
                </a:srgbClr>
              </a:buClr>
              <a:buSzPct val="50000"/>
              <a:buFont typeface="Wingdings" charset="2"/>
              <a:buChar char="q"/>
              <a:tabLst/>
              <a:defRPr/>
            </a:lvl2pPr>
            <a:lvl3pPr marL="1143000" marR="0" indent="-228600" algn="l" defTabSz="457200" rtl="0" eaLnBrk="1" fontAlgn="auto" latinLnBrk="0" hangingPunct="1">
              <a:lnSpc>
                <a:spcPct val="100000"/>
              </a:lnSpc>
              <a:spcBef>
                <a:spcPts val="168"/>
              </a:spcBef>
              <a:spcAft>
                <a:spcPts val="0"/>
              </a:spcAft>
              <a:buClr>
                <a:srgbClr val="C0504D">
                  <a:lumMod val="75000"/>
                </a:srgbClr>
              </a:buClr>
              <a:buSzPct val="130000"/>
              <a:buFont typeface="Arial"/>
              <a:buChar char="•"/>
              <a:tabLst/>
              <a:defRPr/>
            </a:lvl3pPr>
            <a:lvl4pPr marL="1600200" marR="0" indent="-228600" algn="l" defTabSz="457200" rtl="0" eaLnBrk="1" fontAlgn="auto" latinLnBrk="0" hangingPunct="1">
              <a:lnSpc>
                <a:spcPct val="100000"/>
              </a:lnSpc>
              <a:spcBef>
                <a:spcPts val="168"/>
              </a:spcBef>
              <a:spcAft>
                <a:spcPts val="0"/>
              </a:spcAft>
              <a:buClr>
                <a:srgbClr val="C0504D">
                  <a:lumMod val="75000"/>
                </a:srgbClr>
              </a:buClr>
              <a:buSzTx/>
              <a:buFont typeface="Lucida Grande"/>
              <a:buChar char="-"/>
              <a:tabLst/>
              <a:defRPr/>
            </a:lvl4pPr>
            <a:lvl5pPr marL="2057400" marR="0" indent="-228600" algn="l" defTabSz="457200" rtl="0" eaLnBrk="1" fontAlgn="auto" latinLnBrk="0" hangingPunct="1">
              <a:lnSpc>
                <a:spcPct val="100000"/>
              </a:lnSpc>
              <a:spcBef>
                <a:spcPts val="168"/>
              </a:spcBef>
              <a:spcAft>
                <a:spcPts val="0"/>
              </a:spcAft>
              <a:buClr>
                <a:srgbClr val="C0504D">
                  <a:lumMod val="75000"/>
                </a:srgbClr>
              </a:buClr>
              <a:buSzPct val="90000"/>
              <a:buFont typeface="Courier New"/>
              <a:buChar char="o"/>
              <a:tabLst/>
              <a:defRPr/>
            </a:lvl5pPr>
          </a:lstStyle>
          <a:p>
            <a:pPr marL="342900" marR="0" lvl="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Click to edit Master text styles</a:t>
            </a:r>
          </a:p>
          <a:p>
            <a:pPr marL="342900" marR="0" lvl="1"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Second level</a:t>
            </a:r>
          </a:p>
          <a:p>
            <a:pPr marL="342900" marR="0" lvl="2"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Third level</a:t>
            </a:r>
          </a:p>
          <a:p>
            <a:pPr marL="342900" marR="0" lvl="3"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Fourth level</a:t>
            </a:r>
          </a:p>
          <a:p>
            <a:pPr marL="342900" marR="0" lvl="4"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Fifth level</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Content Placeholder 5"/>
          <p:cNvSpPr>
            <a:spLocks noGrp="1"/>
          </p:cNvSpPr>
          <p:nvPr>
            <p:ph sz="quarter" idx="13"/>
          </p:nvPr>
        </p:nvSpPr>
        <p:spPr>
          <a:xfrm>
            <a:off x="0" y="3747156"/>
            <a:ext cx="4557905" cy="2423160"/>
          </a:xfrm>
        </p:spPr>
        <p:txBody>
          <a:bodyPr/>
          <a:lstStyle>
            <a:lvl1pPr marL="342900" marR="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lvl1pPr>
            <a:lvl2pPr marL="742950" marR="0" indent="-285750" algn="l" defTabSz="457200" rtl="0" eaLnBrk="1" fontAlgn="auto" latinLnBrk="0" hangingPunct="1">
              <a:lnSpc>
                <a:spcPct val="100000"/>
              </a:lnSpc>
              <a:spcBef>
                <a:spcPts val="168"/>
              </a:spcBef>
              <a:spcAft>
                <a:spcPts val="0"/>
              </a:spcAft>
              <a:buClr>
                <a:srgbClr val="C0504D">
                  <a:lumMod val="75000"/>
                </a:srgbClr>
              </a:buClr>
              <a:buSzPct val="50000"/>
              <a:buFont typeface="Wingdings" charset="2"/>
              <a:buChar char="q"/>
              <a:tabLst/>
              <a:defRPr/>
            </a:lvl2pPr>
            <a:lvl3pPr marL="1143000" marR="0" indent="-228600" algn="l" defTabSz="457200" rtl="0" eaLnBrk="1" fontAlgn="auto" latinLnBrk="0" hangingPunct="1">
              <a:lnSpc>
                <a:spcPct val="100000"/>
              </a:lnSpc>
              <a:spcBef>
                <a:spcPts val="168"/>
              </a:spcBef>
              <a:spcAft>
                <a:spcPts val="0"/>
              </a:spcAft>
              <a:buClr>
                <a:srgbClr val="C0504D">
                  <a:lumMod val="75000"/>
                </a:srgbClr>
              </a:buClr>
              <a:buSzPct val="130000"/>
              <a:buFont typeface="Arial"/>
              <a:buChar char="•"/>
              <a:tabLst/>
              <a:defRPr/>
            </a:lvl3pPr>
            <a:lvl4pPr marL="1600200" marR="0" indent="-228600" algn="l" defTabSz="457200" rtl="0" eaLnBrk="1" fontAlgn="auto" latinLnBrk="0" hangingPunct="1">
              <a:lnSpc>
                <a:spcPct val="100000"/>
              </a:lnSpc>
              <a:spcBef>
                <a:spcPts val="168"/>
              </a:spcBef>
              <a:spcAft>
                <a:spcPts val="0"/>
              </a:spcAft>
              <a:buClr>
                <a:srgbClr val="C0504D">
                  <a:lumMod val="75000"/>
                </a:srgbClr>
              </a:buClr>
              <a:buSzTx/>
              <a:buFont typeface="Lucida Grande"/>
              <a:buChar char="-"/>
              <a:tabLst/>
              <a:defRPr/>
            </a:lvl4pPr>
            <a:lvl5pPr marL="2057400" marR="0" indent="-228600" algn="l" defTabSz="457200" rtl="0" eaLnBrk="1" fontAlgn="auto" latinLnBrk="0" hangingPunct="1">
              <a:lnSpc>
                <a:spcPct val="100000"/>
              </a:lnSpc>
              <a:spcBef>
                <a:spcPts val="168"/>
              </a:spcBef>
              <a:spcAft>
                <a:spcPts val="0"/>
              </a:spcAft>
              <a:buClr>
                <a:srgbClr val="C0504D">
                  <a:lumMod val="75000"/>
                </a:srgbClr>
              </a:buClr>
              <a:buSzPct val="90000"/>
              <a:buFont typeface="Courier New"/>
              <a:buChar char="o"/>
              <a:tabLst/>
              <a:defRPr/>
            </a:lvl5pPr>
          </a:lstStyle>
          <a:p>
            <a:pPr marL="342900" marR="0" lvl="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Click to edit Master text styles</a:t>
            </a:r>
          </a:p>
          <a:p>
            <a:pPr marL="342900" marR="0" lvl="1"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Second level</a:t>
            </a:r>
          </a:p>
          <a:p>
            <a:pPr marL="342900" marR="0" lvl="2"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Third level</a:t>
            </a:r>
          </a:p>
          <a:p>
            <a:pPr marL="342900" marR="0" lvl="3"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Fourth level</a:t>
            </a:r>
          </a:p>
          <a:p>
            <a:pPr marL="342900" marR="0" lvl="4"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Fifth level</a:t>
            </a: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p:txBody>
      </p:sp>
      <p:sp>
        <p:nvSpPr>
          <p:cNvPr id="8" name="Content Placeholder 5"/>
          <p:cNvSpPr>
            <a:spLocks noGrp="1"/>
          </p:cNvSpPr>
          <p:nvPr>
            <p:ph sz="quarter" idx="14"/>
          </p:nvPr>
        </p:nvSpPr>
        <p:spPr>
          <a:xfrm>
            <a:off x="4586095" y="1305720"/>
            <a:ext cx="4557905" cy="2423160"/>
          </a:xfrm>
        </p:spPr>
        <p:txBody>
          <a:bodyPr/>
          <a:lstStyle>
            <a:lvl1pPr marL="342900" marR="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lvl1pPr>
            <a:lvl2pPr marL="742950" marR="0" indent="-285750" algn="l" defTabSz="457200" rtl="0" eaLnBrk="1" fontAlgn="auto" latinLnBrk="0" hangingPunct="1">
              <a:lnSpc>
                <a:spcPct val="100000"/>
              </a:lnSpc>
              <a:spcBef>
                <a:spcPts val="168"/>
              </a:spcBef>
              <a:spcAft>
                <a:spcPts val="0"/>
              </a:spcAft>
              <a:buClr>
                <a:srgbClr val="C0504D">
                  <a:lumMod val="75000"/>
                </a:srgbClr>
              </a:buClr>
              <a:buSzPct val="50000"/>
              <a:buFont typeface="Wingdings" charset="2"/>
              <a:buChar char="q"/>
              <a:tabLst/>
              <a:defRPr/>
            </a:lvl2pPr>
            <a:lvl3pPr marL="1143000" marR="0" indent="-228600" algn="l" defTabSz="457200" rtl="0" eaLnBrk="1" fontAlgn="auto" latinLnBrk="0" hangingPunct="1">
              <a:lnSpc>
                <a:spcPct val="100000"/>
              </a:lnSpc>
              <a:spcBef>
                <a:spcPts val="168"/>
              </a:spcBef>
              <a:spcAft>
                <a:spcPts val="0"/>
              </a:spcAft>
              <a:buClr>
                <a:srgbClr val="C0504D">
                  <a:lumMod val="75000"/>
                </a:srgbClr>
              </a:buClr>
              <a:buSzPct val="130000"/>
              <a:buFont typeface="Arial"/>
              <a:buChar char="•"/>
              <a:tabLst/>
              <a:defRPr/>
            </a:lvl3pPr>
            <a:lvl4pPr marL="1600200" marR="0" indent="-228600" algn="l" defTabSz="457200" rtl="0" eaLnBrk="1" fontAlgn="auto" latinLnBrk="0" hangingPunct="1">
              <a:lnSpc>
                <a:spcPct val="100000"/>
              </a:lnSpc>
              <a:spcBef>
                <a:spcPts val="168"/>
              </a:spcBef>
              <a:spcAft>
                <a:spcPts val="0"/>
              </a:spcAft>
              <a:buClr>
                <a:srgbClr val="C0504D">
                  <a:lumMod val="75000"/>
                </a:srgbClr>
              </a:buClr>
              <a:buSzTx/>
              <a:buFont typeface="Lucida Grande"/>
              <a:buChar char="-"/>
              <a:tabLst/>
              <a:defRPr/>
            </a:lvl4pPr>
            <a:lvl5pPr marL="2057400" marR="0" indent="-228600" algn="l" defTabSz="457200" rtl="0" eaLnBrk="1" fontAlgn="auto" latinLnBrk="0" hangingPunct="1">
              <a:lnSpc>
                <a:spcPct val="100000"/>
              </a:lnSpc>
              <a:spcBef>
                <a:spcPts val="168"/>
              </a:spcBef>
              <a:spcAft>
                <a:spcPts val="0"/>
              </a:spcAft>
              <a:buClr>
                <a:srgbClr val="C0504D">
                  <a:lumMod val="75000"/>
                </a:srgbClr>
              </a:buClr>
              <a:buSzPct val="90000"/>
              <a:buFont typeface="Courier New"/>
              <a:buChar char="o"/>
              <a:tabLst/>
              <a:defRPr/>
            </a:lvl5pPr>
          </a:lstStyle>
          <a:p>
            <a:pPr marL="342900" marR="0" lvl="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Click to edit Master text styles</a:t>
            </a:r>
          </a:p>
          <a:p>
            <a:pPr marL="342900" marR="0" lvl="1"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Second level</a:t>
            </a:r>
          </a:p>
          <a:p>
            <a:pPr marL="342900" marR="0" lvl="2"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Third level</a:t>
            </a:r>
          </a:p>
          <a:p>
            <a:pPr marL="342900" marR="0" lvl="3"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Fourth level</a:t>
            </a:r>
          </a:p>
          <a:p>
            <a:pPr marL="342900" marR="0" lvl="4"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Fifth level</a:t>
            </a: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p:txBody>
      </p:sp>
      <p:sp>
        <p:nvSpPr>
          <p:cNvPr id="9" name="Content Placeholder 5"/>
          <p:cNvSpPr>
            <a:spLocks noGrp="1"/>
          </p:cNvSpPr>
          <p:nvPr>
            <p:ph sz="quarter" idx="15"/>
          </p:nvPr>
        </p:nvSpPr>
        <p:spPr>
          <a:xfrm>
            <a:off x="4586096" y="3748798"/>
            <a:ext cx="4557905" cy="2423160"/>
          </a:xfrm>
        </p:spPr>
        <p:txBody>
          <a:bodyPr/>
          <a:lstStyle>
            <a:lvl1pPr marL="342900" marR="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lvl1pPr>
            <a:lvl2pPr marL="742950" marR="0" indent="-285750" algn="l" defTabSz="457200" rtl="0" eaLnBrk="1" fontAlgn="auto" latinLnBrk="0" hangingPunct="1">
              <a:lnSpc>
                <a:spcPct val="100000"/>
              </a:lnSpc>
              <a:spcBef>
                <a:spcPts val="168"/>
              </a:spcBef>
              <a:spcAft>
                <a:spcPts val="0"/>
              </a:spcAft>
              <a:buClr>
                <a:srgbClr val="C0504D">
                  <a:lumMod val="75000"/>
                </a:srgbClr>
              </a:buClr>
              <a:buSzPct val="50000"/>
              <a:buFont typeface="Wingdings" charset="2"/>
              <a:buChar char="q"/>
              <a:tabLst/>
              <a:defRPr/>
            </a:lvl2pPr>
            <a:lvl3pPr marL="1143000" marR="0" indent="-228600" algn="l" defTabSz="457200" rtl="0" eaLnBrk="1" fontAlgn="auto" latinLnBrk="0" hangingPunct="1">
              <a:lnSpc>
                <a:spcPct val="100000"/>
              </a:lnSpc>
              <a:spcBef>
                <a:spcPts val="168"/>
              </a:spcBef>
              <a:spcAft>
                <a:spcPts val="0"/>
              </a:spcAft>
              <a:buClr>
                <a:srgbClr val="C0504D">
                  <a:lumMod val="75000"/>
                </a:srgbClr>
              </a:buClr>
              <a:buSzPct val="130000"/>
              <a:buFont typeface="Arial"/>
              <a:buChar char="•"/>
              <a:tabLst/>
              <a:defRPr/>
            </a:lvl3pPr>
            <a:lvl4pPr marL="1600200" marR="0" indent="-228600" algn="l" defTabSz="457200" rtl="0" eaLnBrk="1" fontAlgn="auto" latinLnBrk="0" hangingPunct="1">
              <a:lnSpc>
                <a:spcPct val="100000"/>
              </a:lnSpc>
              <a:spcBef>
                <a:spcPts val="168"/>
              </a:spcBef>
              <a:spcAft>
                <a:spcPts val="0"/>
              </a:spcAft>
              <a:buClr>
                <a:srgbClr val="C0504D">
                  <a:lumMod val="75000"/>
                </a:srgbClr>
              </a:buClr>
              <a:buSzTx/>
              <a:buFont typeface="Lucida Grande"/>
              <a:buChar char="-"/>
              <a:tabLst/>
              <a:defRPr/>
            </a:lvl4pPr>
            <a:lvl5pPr marL="2057400" marR="0" indent="-228600" algn="l" defTabSz="457200" rtl="0" eaLnBrk="1" fontAlgn="auto" latinLnBrk="0" hangingPunct="1">
              <a:lnSpc>
                <a:spcPct val="100000"/>
              </a:lnSpc>
              <a:spcBef>
                <a:spcPts val="168"/>
              </a:spcBef>
              <a:spcAft>
                <a:spcPts val="0"/>
              </a:spcAft>
              <a:buClr>
                <a:srgbClr val="C0504D">
                  <a:lumMod val="75000"/>
                </a:srgbClr>
              </a:buClr>
              <a:buSzPct val="90000"/>
              <a:buFont typeface="Courier New"/>
              <a:buChar char="o"/>
              <a:tabLst/>
              <a:defRPr/>
            </a:lvl5pPr>
          </a:lstStyle>
          <a:p>
            <a:pPr marL="342900" marR="0" lvl="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Click to edit Master text styles</a:t>
            </a:r>
          </a:p>
          <a:p>
            <a:pPr marL="342900" marR="0" lvl="1"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Second level</a:t>
            </a:r>
          </a:p>
          <a:p>
            <a:pPr marL="342900" marR="0" lvl="2"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Third level</a:t>
            </a:r>
          </a:p>
          <a:p>
            <a:pPr marL="342900" marR="0" lvl="3"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Fourth level</a:t>
            </a:r>
          </a:p>
          <a:p>
            <a:pPr marL="342900" marR="0" lvl="4"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Fifth level</a:t>
            </a: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p:txBody>
      </p:sp>
      <p:cxnSp>
        <p:nvCxnSpPr>
          <p:cNvPr id="13" name="Straight Connector 12"/>
          <p:cNvCxnSpPr/>
          <p:nvPr userDrawn="1"/>
        </p:nvCxnSpPr>
        <p:spPr>
          <a:xfrm>
            <a:off x="4557905" y="1305720"/>
            <a:ext cx="28191" cy="48662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0" y="3728880"/>
            <a:ext cx="9144001" cy="1991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026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687528" y="6647175"/>
            <a:ext cx="931825" cy="168657"/>
          </a:xfrm>
          <a:prstGeom prst="rect">
            <a:avLst/>
          </a:prstGeom>
        </p:spPr>
        <p:txBody>
          <a:bodyPr/>
          <a:lstStyle/>
          <a:p>
            <a:fld id="{4834671D-2F15-C849-A3FF-D7C5A0C71BD2}" type="datetimeFigureOut">
              <a:rPr lang="en-US" smtClean="0"/>
              <a:t>6/24/14</a:t>
            </a:fld>
            <a:endParaRPr lang="en-US"/>
          </a:p>
        </p:txBody>
      </p:sp>
      <p:sp>
        <p:nvSpPr>
          <p:cNvPr id="4" name="Slide Number Placeholder 3"/>
          <p:cNvSpPr>
            <a:spLocks noGrp="1"/>
          </p:cNvSpPr>
          <p:nvPr>
            <p:ph type="sldNum" sz="quarter" idx="11"/>
          </p:nvPr>
        </p:nvSpPr>
        <p:spPr>
          <a:xfrm>
            <a:off x="6338235" y="6647176"/>
            <a:ext cx="762664" cy="168657"/>
          </a:xfrm>
          <a:prstGeom prst="rect">
            <a:avLst/>
          </a:prstGeom>
        </p:spPr>
        <p:txBody>
          <a:bodyPr/>
          <a:lstStyle/>
          <a:p>
            <a:fld id="{E67743C6-FF41-9242-9201-C7006FEA5BCD}" type="slidenum">
              <a:rPr lang="en-US" smtClean="0"/>
              <a:t>‹#›</a:t>
            </a:fld>
            <a:endParaRPr lang="en-US"/>
          </a:p>
        </p:txBody>
      </p:sp>
      <p:sp>
        <p:nvSpPr>
          <p:cNvPr id="6" name="Content Placeholder 5"/>
          <p:cNvSpPr>
            <a:spLocks noGrp="1"/>
          </p:cNvSpPr>
          <p:nvPr>
            <p:ph sz="quarter" idx="12"/>
          </p:nvPr>
        </p:nvSpPr>
        <p:spPr>
          <a:xfrm>
            <a:off x="0" y="1305720"/>
            <a:ext cx="4557905" cy="2423160"/>
          </a:xfrm>
        </p:spPr>
        <p:txBody>
          <a:bodyPr/>
          <a:lstStyle>
            <a:lvl1pPr marL="342900" marR="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lvl1pPr>
            <a:lvl2pPr marL="742950" marR="0" indent="-285750" algn="l" defTabSz="457200" rtl="0" eaLnBrk="1" fontAlgn="auto" latinLnBrk="0" hangingPunct="1">
              <a:lnSpc>
                <a:spcPct val="100000"/>
              </a:lnSpc>
              <a:spcBef>
                <a:spcPts val="168"/>
              </a:spcBef>
              <a:spcAft>
                <a:spcPts val="0"/>
              </a:spcAft>
              <a:buClr>
                <a:srgbClr val="C0504D">
                  <a:lumMod val="75000"/>
                </a:srgbClr>
              </a:buClr>
              <a:buSzPct val="50000"/>
              <a:buFont typeface="Wingdings" charset="2"/>
              <a:buChar char="q"/>
              <a:tabLst/>
              <a:defRPr/>
            </a:lvl2pPr>
            <a:lvl3pPr marL="1143000" marR="0" indent="-228600" algn="l" defTabSz="457200" rtl="0" eaLnBrk="1" fontAlgn="auto" latinLnBrk="0" hangingPunct="1">
              <a:lnSpc>
                <a:spcPct val="100000"/>
              </a:lnSpc>
              <a:spcBef>
                <a:spcPts val="168"/>
              </a:spcBef>
              <a:spcAft>
                <a:spcPts val="0"/>
              </a:spcAft>
              <a:buClr>
                <a:srgbClr val="C0504D">
                  <a:lumMod val="75000"/>
                </a:srgbClr>
              </a:buClr>
              <a:buSzPct val="130000"/>
              <a:buFont typeface="Arial"/>
              <a:buChar char="•"/>
              <a:tabLst/>
              <a:defRPr/>
            </a:lvl3pPr>
            <a:lvl4pPr marL="1600200" marR="0" indent="-228600" algn="l" defTabSz="457200" rtl="0" eaLnBrk="1" fontAlgn="auto" latinLnBrk="0" hangingPunct="1">
              <a:lnSpc>
                <a:spcPct val="100000"/>
              </a:lnSpc>
              <a:spcBef>
                <a:spcPts val="168"/>
              </a:spcBef>
              <a:spcAft>
                <a:spcPts val="0"/>
              </a:spcAft>
              <a:buClr>
                <a:srgbClr val="C0504D">
                  <a:lumMod val="75000"/>
                </a:srgbClr>
              </a:buClr>
              <a:buSzTx/>
              <a:buFont typeface="Lucida Grande"/>
              <a:buChar char="-"/>
              <a:tabLst/>
              <a:defRPr/>
            </a:lvl4pPr>
            <a:lvl5pPr marL="2057400" marR="0" indent="-228600" algn="l" defTabSz="457200" rtl="0" eaLnBrk="1" fontAlgn="auto" latinLnBrk="0" hangingPunct="1">
              <a:lnSpc>
                <a:spcPct val="100000"/>
              </a:lnSpc>
              <a:spcBef>
                <a:spcPts val="168"/>
              </a:spcBef>
              <a:spcAft>
                <a:spcPts val="0"/>
              </a:spcAft>
              <a:buClr>
                <a:srgbClr val="C0504D">
                  <a:lumMod val="75000"/>
                </a:srgbClr>
              </a:buClr>
              <a:buSzPct val="90000"/>
              <a:buFont typeface="Courier New"/>
              <a:buChar char="o"/>
              <a:tabLst/>
              <a:defRPr/>
            </a:lvl5pPr>
          </a:lstStyle>
          <a:p>
            <a:pPr marL="342900" marR="0" lvl="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Click to edit Master text styles</a:t>
            </a:r>
          </a:p>
          <a:p>
            <a:pPr marL="342900" marR="0" lvl="1"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Second level</a:t>
            </a:r>
          </a:p>
          <a:p>
            <a:pPr marL="342900" marR="0" lvl="2"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Third level</a:t>
            </a:r>
          </a:p>
          <a:p>
            <a:pPr marL="342900" marR="0" lvl="3"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Fourth level</a:t>
            </a:r>
          </a:p>
          <a:p>
            <a:pPr marL="342900" marR="0" lvl="4"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Fifth level</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Content Placeholder 5"/>
          <p:cNvSpPr>
            <a:spLocks noGrp="1"/>
          </p:cNvSpPr>
          <p:nvPr>
            <p:ph sz="quarter" idx="13"/>
          </p:nvPr>
        </p:nvSpPr>
        <p:spPr>
          <a:xfrm>
            <a:off x="0" y="3747156"/>
            <a:ext cx="4557905" cy="2423160"/>
          </a:xfrm>
        </p:spPr>
        <p:txBody>
          <a:bodyPr/>
          <a:lstStyle>
            <a:lvl1pPr marL="342900" marR="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lvl1pPr>
            <a:lvl2pPr marL="742950" marR="0" indent="-285750" algn="l" defTabSz="457200" rtl="0" eaLnBrk="1" fontAlgn="auto" latinLnBrk="0" hangingPunct="1">
              <a:lnSpc>
                <a:spcPct val="100000"/>
              </a:lnSpc>
              <a:spcBef>
                <a:spcPts val="168"/>
              </a:spcBef>
              <a:spcAft>
                <a:spcPts val="0"/>
              </a:spcAft>
              <a:buClr>
                <a:srgbClr val="C0504D">
                  <a:lumMod val="75000"/>
                </a:srgbClr>
              </a:buClr>
              <a:buSzPct val="50000"/>
              <a:buFont typeface="Wingdings" charset="2"/>
              <a:buChar char="q"/>
              <a:tabLst/>
              <a:defRPr/>
            </a:lvl2pPr>
            <a:lvl3pPr marL="1143000" marR="0" indent="-228600" algn="l" defTabSz="457200" rtl="0" eaLnBrk="1" fontAlgn="auto" latinLnBrk="0" hangingPunct="1">
              <a:lnSpc>
                <a:spcPct val="100000"/>
              </a:lnSpc>
              <a:spcBef>
                <a:spcPts val="168"/>
              </a:spcBef>
              <a:spcAft>
                <a:spcPts val="0"/>
              </a:spcAft>
              <a:buClr>
                <a:srgbClr val="C0504D">
                  <a:lumMod val="75000"/>
                </a:srgbClr>
              </a:buClr>
              <a:buSzPct val="130000"/>
              <a:buFont typeface="Arial"/>
              <a:buChar char="•"/>
              <a:tabLst/>
              <a:defRPr/>
            </a:lvl3pPr>
            <a:lvl4pPr marL="1600200" marR="0" indent="-228600" algn="l" defTabSz="457200" rtl="0" eaLnBrk="1" fontAlgn="auto" latinLnBrk="0" hangingPunct="1">
              <a:lnSpc>
                <a:spcPct val="100000"/>
              </a:lnSpc>
              <a:spcBef>
                <a:spcPts val="168"/>
              </a:spcBef>
              <a:spcAft>
                <a:spcPts val="0"/>
              </a:spcAft>
              <a:buClr>
                <a:srgbClr val="C0504D">
                  <a:lumMod val="75000"/>
                </a:srgbClr>
              </a:buClr>
              <a:buSzTx/>
              <a:buFont typeface="Lucida Grande"/>
              <a:buChar char="-"/>
              <a:tabLst/>
              <a:defRPr/>
            </a:lvl4pPr>
            <a:lvl5pPr marL="2057400" marR="0" indent="-228600" algn="l" defTabSz="457200" rtl="0" eaLnBrk="1" fontAlgn="auto" latinLnBrk="0" hangingPunct="1">
              <a:lnSpc>
                <a:spcPct val="100000"/>
              </a:lnSpc>
              <a:spcBef>
                <a:spcPts val="168"/>
              </a:spcBef>
              <a:spcAft>
                <a:spcPts val="0"/>
              </a:spcAft>
              <a:buClr>
                <a:srgbClr val="C0504D">
                  <a:lumMod val="75000"/>
                </a:srgbClr>
              </a:buClr>
              <a:buSzPct val="90000"/>
              <a:buFont typeface="Courier New"/>
              <a:buChar char="o"/>
              <a:tabLst/>
              <a:defRPr/>
            </a:lvl5pPr>
          </a:lstStyle>
          <a:p>
            <a:pPr marL="342900" marR="0" lvl="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Click to edit Master text styles</a:t>
            </a:r>
          </a:p>
          <a:p>
            <a:pPr marL="342900" marR="0" lvl="1"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Second level</a:t>
            </a:r>
          </a:p>
          <a:p>
            <a:pPr marL="342900" marR="0" lvl="2"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Third level</a:t>
            </a:r>
          </a:p>
          <a:p>
            <a:pPr marL="342900" marR="0" lvl="3"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Fourth level</a:t>
            </a:r>
          </a:p>
          <a:p>
            <a:pPr marL="342900" marR="0" lvl="4"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Fifth level</a:t>
            </a: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p:txBody>
      </p:sp>
      <p:sp>
        <p:nvSpPr>
          <p:cNvPr id="8" name="Content Placeholder 5"/>
          <p:cNvSpPr>
            <a:spLocks noGrp="1"/>
          </p:cNvSpPr>
          <p:nvPr>
            <p:ph sz="quarter" idx="14"/>
          </p:nvPr>
        </p:nvSpPr>
        <p:spPr>
          <a:xfrm>
            <a:off x="4586095" y="1305720"/>
            <a:ext cx="4557905" cy="2423160"/>
          </a:xfrm>
        </p:spPr>
        <p:txBody>
          <a:bodyPr/>
          <a:lstStyle>
            <a:lvl1pPr marL="342900" marR="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lvl1pPr>
            <a:lvl2pPr marL="742950" marR="0" indent="-285750" algn="l" defTabSz="457200" rtl="0" eaLnBrk="1" fontAlgn="auto" latinLnBrk="0" hangingPunct="1">
              <a:lnSpc>
                <a:spcPct val="100000"/>
              </a:lnSpc>
              <a:spcBef>
                <a:spcPts val="168"/>
              </a:spcBef>
              <a:spcAft>
                <a:spcPts val="0"/>
              </a:spcAft>
              <a:buClr>
                <a:srgbClr val="C0504D">
                  <a:lumMod val="75000"/>
                </a:srgbClr>
              </a:buClr>
              <a:buSzPct val="50000"/>
              <a:buFont typeface="Wingdings" charset="2"/>
              <a:buChar char="q"/>
              <a:tabLst/>
              <a:defRPr/>
            </a:lvl2pPr>
            <a:lvl3pPr marL="1143000" marR="0" indent="-228600" algn="l" defTabSz="457200" rtl="0" eaLnBrk="1" fontAlgn="auto" latinLnBrk="0" hangingPunct="1">
              <a:lnSpc>
                <a:spcPct val="100000"/>
              </a:lnSpc>
              <a:spcBef>
                <a:spcPts val="168"/>
              </a:spcBef>
              <a:spcAft>
                <a:spcPts val="0"/>
              </a:spcAft>
              <a:buClr>
                <a:srgbClr val="C0504D">
                  <a:lumMod val="75000"/>
                </a:srgbClr>
              </a:buClr>
              <a:buSzPct val="130000"/>
              <a:buFont typeface="Arial"/>
              <a:buChar char="•"/>
              <a:tabLst/>
              <a:defRPr/>
            </a:lvl3pPr>
            <a:lvl4pPr marL="1600200" marR="0" indent="-228600" algn="l" defTabSz="457200" rtl="0" eaLnBrk="1" fontAlgn="auto" latinLnBrk="0" hangingPunct="1">
              <a:lnSpc>
                <a:spcPct val="100000"/>
              </a:lnSpc>
              <a:spcBef>
                <a:spcPts val="168"/>
              </a:spcBef>
              <a:spcAft>
                <a:spcPts val="0"/>
              </a:spcAft>
              <a:buClr>
                <a:srgbClr val="C0504D">
                  <a:lumMod val="75000"/>
                </a:srgbClr>
              </a:buClr>
              <a:buSzTx/>
              <a:buFont typeface="Lucida Grande"/>
              <a:buChar char="-"/>
              <a:tabLst/>
              <a:defRPr/>
            </a:lvl4pPr>
            <a:lvl5pPr marL="2057400" marR="0" indent="-228600" algn="l" defTabSz="457200" rtl="0" eaLnBrk="1" fontAlgn="auto" latinLnBrk="0" hangingPunct="1">
              <a:lnSpc>
                <a:spcPct val="100000"/>
              </a:lnSpc>
              <a:spcBef>
                <a:spcPts val="168"/>
              </a:spcBef>
              <a:spcAft>
                <a:spcPts val="0"/>
              </a:spcAft>
              <a:buClr>
                <a:srgbClr val="C0504D">
                  <a:lumMod val="75000"/>
                </a:srgbClr>
              </a:buClr>
              <a:buSzPct val="90000"/>
              <a:buFont typeface="Courier New"/>
              <a:buChar char="o"/>
              <a:tabLst/>
              <a:defRPr/>
            </a:lvl5pPr>
          </a:lstStyle>
          <a:p>
            <a:pPr marL="342900" marR="0" lvl="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Click to edit Master text styles</a:t>
            </a:r>
          </a:p>
          <a:p>
            <a:pPr marL="342900" marR="0" lvl="1"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Second level</a:t>
            </a:r>
          </a:p>
          <a:p>
            <a:pPr marL="342900" marR="0" lvl="2"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Third level</a:t>
            </a:r>
          </a:p>
          <a:p>
            <a:pPr marL="342900" marR="0" lvl="3"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Fourth level</a:t>
            </a:r>
          </a:p>
          <a:p>
            <a:pPr marL="342900" marR="0" lvl="4"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Fifth level</a:t>
            </a: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p:txBody>
      </p:sp>
      <p:sp>
        <p:nvSpPr>
          <p:cNvPr id="9" name="Content Placeholder 5"/>
          <p:cNvSpPr>
            <a:spLocks noGrp="1"/>
          </p:cNvSpPr>
          <p:nvPr>
            <p:ph sz="quarter" idx="15"/>
          </p:nvPr>
        </p:nvSpPr>
        <p:spPr>
          <a:xfrm>
            <a:off x="4586096" y="3748798"/>
            <a:ext cx="4557905" cy="2423160"/>
          </a:xfrm>
        </p:spPr>
        <p:txBody>
          <a:bodyPr/>
          <a:lstStyle>
            <a:lvl1pPr marL="342900" marR="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lvl1pPr>
            <a:lvl2pPr marL="742950" marR="0" indent="-285750" algn="l" defTabSz="457200" rtl="0" eaLnBrk="1" fontAlgn="auto" latinLnBrk="0" hangingPunct="1">
              <a:lnSpc>
                <a:spcPct val="100000"/>
              </a:lnSpc>
              <a:spcBef>
                <a:spcPts val="168"/>
              </a:spcBef>
              <a:spcAft>
                <a:spcPts val="0"/>
              </a:spcAft>
              <a:buClr>
                <a:srgbClr val="C0504D">
                  <a:lumMod val="75000"/>
                </a:srgbClr>
              </a:buClr>
              <a:buSzPct val="50000"/>
              <a:buFont typeface="Wingdings" charset="2"/>
              <a:buChar char="q"/>
              <a:tabLst/>
              <a:defRPr/>
            </a:lvl2pPr>
            <a:lvl3pPr marL="1143000" marR="0" indent="-228600" algn="l" defTabSz="457200" rtl="0" eaLnBrk="1" fontAlgn="auto" latinLnBrk="0" hangingPunct="1">
              <a:lnSpc>
                <a:spcPct val="100000"/>
              </a:lnSpc>
              <a:spcBef>
                <a:spcPts val="168"/>
              </a:spcBef>
              <a:spcAft>
                <a:spcPts val="0"/>
              </a:spcAft>
              <a:buClr>
                <a:srgbClr val="C0504D">
                  <a:lumMod val="75000"/>
                </a:srgbClr>
              </a:buClr>
              <a:buSzPct val="130000"/>
              <a:buFont typeface="Arial"/>
              <a:buChar char="•"/>
              <a:tabLst/>
              <a:defRPr/>
            </a:lvl3pPr>
            <a:lvl4pPr marL="1600200" marR="0" indent="-228600" algn="l" defTabSz="457200" rtl="0" eaLnBrk="1" fontAlgn="auto" latinLnBrk="0" hangingPunct="1">
              <a:lnSpc>
                <a:spcPct val="100000"/>
              </a:lnSpc>
              <a:spcBef>
                <a:spcPts val="168"/>
              </a:spcBef>
              <a:spcAft>
                <a:spcPts val="0"/>
              </a:spcAft>
              <a:buClr>
                <a:srgbClr val="C0504D">
                  <a:lumMod val="75000"/>
                </a:srgbClr>
              </a:buClr>
              <a:buSzTx/>
              <a:buFont typeface="Lucida Grande"/>
              <a:buChar char="-"/>
              <a:tabLst/>
              <a:defRPr/>
            </a:lvl4pPr>
            <a:lvl5pPr marL="2057400" marR="0" indent="-228600" algn="l" defTabSz="457200" rtl="0" eaLnBrk="1" fontAlgn="auto" latinLnBrk="0" hangingPunct="1">
              <a:lnSpc>
                <a:spcPct val="100000"/>
              </a:lnSpc>
              <a:spcBef>
                <a:spcPts val="168"/>
              </a:spcBef>
              <a:spcAft>
                <a:spcPts val="0"/>
              </a:spcAft>
              <a:buClr>
                <a:srgbClr val="C0504D">
                  <a:lumMod val="75000"/>
                </a:srgbClr>
              </a:buClr>
              <a:buSzPct val="90000"/>
              <a:buFont typeface="Courier New"/>
              <a:buChar char="o"/>
              <a:tabLst/>
              <a:defRPr/>
            </a:lvl5pPr>
          </a:lstStyle>
          <a:p>
            <a:pPr marL="342900" marR="0" lvl="0"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Click to edit Master text styles</a:t>
            </a:r>
          </a:p>
          <a:p>
            <a:pPr marL="342900" marR="0" lvl="1"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Second level</a:t>
            </a:r>
          </a:p>
          <a:p>
            <a:pPr marL="342900" marR="0" lvl="2"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Third level</a:t>
            </a:r>
          </a:p>
          <a:p>
            <a:pPr marL="342900" marR="0" lvl="3"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Fourth level</a:t>
            </a:r>
          </a:p>
          <a:p>
            <a:pPr marL="342900" marR="0" lvl="4" indent="-342900" algn="l" defTabSz="457200" rtl="0" eaLnBrk="1" fontAlgn="auto" latinLnBrk="0" hangingPunct="1">
              <a:lnSpc>
                <a:spcPct val="100000"/>
              </a:lnSpc>
              <a:spcBef>
                <a:spcPts val="168"/>
              </a:spcBef>
              <a:spcAft>
                <a:spcPts val="0"/>
              </a:spcAft>
              <a:buClr>
                <a:srgbClr val="C0504D">
                  <a:lumMod val="75000"/>
                </a:srgbClr>
              </a:buClr>
              <a:buSzTx/>
              <a:buFont typeface="Wingdings" charset="2"/>
              <a:buChar char="§"/>
              <a:tabLst/>
              <a:defRPr/>
            </a:pPr>
            <a:r>
              <a:rPr kumimoji="0" lang="en-US" sz="3200" b="0" i="0" u="none" strike="noStrike" kern="1200" cap="none" spc="0" normalizeH="0" baseline="0" noProof="0" smtClean="0">
                <a:ln>
                  <a:noFill/>
                </a:ln>
                <a:solidFill>
                  <a:prstClr val="black"/>
                </a:solidFill>
                <a:effectLst/>
                <a:uLnTx/>
                <a:uFillTx/>
                <a:latin typeface="Arial"/>
                <a:ea typeface="+mn-ea"/>
                <a:cs typeface="+mn-cs"/>
              </a:rPr>
              <a:t>Fifth level</a:t>
            </a: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p:txBody>
      </p:sp>
      <p:cxnSp>
        <p:nvCxnSpPr>
          <p:cNvPr id="13" name="Straight Connector 12"/>
          <p:cNvCxnSpPr/>
          <p:nvPr userDrawn="1"/>
        </p:nvCxnSpPr>
        <p:spPr>
          <a:xfrm>
            <a:off x="4557905" y="1305720"/>
            <a:ext cx="28191" cy="48662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0" y="3728880"/>
            <a:ext cx="9144001" cy="1991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70507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gif"/><Relationship Id="rId16" Type="http://schemas.openxmlformats.org/officeDocument/2006/relationships/image" Target="../media/image3.gif"/><Relationship Id="rId17" Type="http://schemas.openxmlformats.org/officeDocument/2006/relationships/image" Target="../media/image4.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PL Heritage TemplateInsideMasterlgstrp.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9144000" cy="1289304"/>
          </a:xfrm>
          <a:prstGeom prst="rect">
            <a:avLst/>
          </a:prstGeom>
        </p:spPr>
      </p:pic>
      <p:sp>
        <p:nvSpPr>
          <p:cNvPr id="2" name="Title Placeholder 1"/>
          <p:cNvSpPr>
            <a:spLocks noGrp="1"/>
          </p:cNvSpPr>
          <p:nvPr>
            <p:ph type="title"/>
          </p:nvPr>
        </p:nvSpPr>
        <p:spPr>
          <a:xfrm>
            <a:off x="457200" y="188503"/>
            <a:ext cx="8229600" cy="85322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488174"/>
            <a:ext cx="8229600" cy="45252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687528" y="6647175"/>
            <a:ext cx="931825" cy="168657"/>
          </a:xfrm>
          <a:prstGeom prst="rect">
            <a:avLst/>
          </a:prstGeom>
        </p:spPr>
        <p:txBody>
          <a:bodyPr vert="horz" lIns="91440" tIns="45720" rIns="91440" bIns="45720" rtlCol="0" anchor="ctr"/>
          <a:lstStyle>
            <a:lvl1pPr algn="ctr">
              <a:defRPr sz="1000">
                <a:solidFill>
                  <a:schemeClr val="tx1">
                    <a:tint val="75000"/>
                  </a:schemeClr>
                </a:solidFill>
                <a:latin typeface="Arial"/>
                <a:cs typeface="Arial"/>
              </a:defRPr>
            </a:lvl1pPr>
          </a:lstStyle>
          <a:p>
            <a:fld id="{05AE4A5D-F848-4342-9DD9-3FFF480AC53E}" type="datetimeFigureOut">
              <a:rPr lang="en-US" smtClean="0"/>
              <a:pPr/>
              <a:t>6/24/14</a:t>
            </a:fld>
            <a:endParaRPr lang="en-US" dirty="0"/>
          </a:p>
        </p:txBody>
      </p:sp>
      <p:sp>
        <p:nvSpPr>
          <p:cNvPr id="6" name="Slide Number Placeholder 5"/>
          <p:cNvSpPr>
            <a:spLocks noGrp="1"/>
          </p:cNvSpPr>
          <p:nvPr>
            <p:ph type="sldNum" sz="quarter" idx="4"/>
          </p:nvPr>
        </p:nvSpPr>
        <p:spPr>
          <a:xfrm>
            <a:off x="6338235" y="6647176"/>
            <a:ext cx="762664" cy="168657"/>
          </a:xfrm>
          <a:prstGeom prst="rect">
            <a:avLst/>
          </a:prstGeom>
        </p:spPr>
        <p:txBody>
          <a:bodyPr vert="horz" lIns="91440" tIns="45720" rIns="91440" bIns="45720" rtlCol="0" anchor="ctr"/>
          <a:lstStyle>
            <a:lvl1pPr algn="ctr">
              <a:defRPr sz="1000">
                <a:solidFill>
                  <a:schemeClr val="tx1">
                    <a:tint val="75000"/>
                  </a:schemeClr>
                </a:solidFill>
                <a:latin typeface="Arial"/>
                <a:cs typeface="Arial"/>
              </a:defRPr>
            </a:lvl1pPr>
          </a:lstStyle>
          <a:p>
            <a:fld id="{2BF1A9A1-90F0-1543-9B89-2A324725123E}" type="slidenum">
              <a:rPr lang="en-US" smtClean="0"/>
              <a:pPr/>
              <a:t>‹#›</a:t>
            </a:fld>
            <a:endParaRPr lang="en-US" dirty="0"/>
          </a:p>
        </p:txBody>
      </p:sp>
      <p:grpSp>
        <p:nvGrpSpPr>
          <p:cNvPr id="12" name="Group 11"/>
          <p:cNvGrpSpPr/>
          <p:nvPr/>
        </p:nvGrpSpPr>
        <p:grpSpPr>
          <a:xfrm>
            <a:off x="815332" y="6366298"/>
            <a:ext cx="7536188" cy="405442"/>
            <a:chOff x="815332" y="6366298"/>
            <a:chExt cx="7536188" cy="405442"/>
          </a:xfrm>
        </p:grpSpPr>
        <p:sp>
          <p:nvSpPr>
            <p:cNvPr id="8" name="Line 14"/>
            <p:cNvSpPr>
              <a:spLocks noChangeShapeType="1"/>
            </p:cNvSpPr>
            <p:nvPr/>
          </p:nvSpPr>
          <p:spPr bwMode="gray">
            <a:xfrm flipV="1">
              <a:off x="815332" y="6569019"/>
              <a:ext cx="7536188" cy="0"/>
            </a:xfrm>
            <a:prstGeom prst="line">
              <a:avLst/>
            </a:prstGeom>
            <a:noFill/>
            <a:ln w="38100">
              <a:solidFill>
                <a:srgbClr val="00336C"/>
              </a:solidFill>
              <a:round/>
              <a:headEnd/>
              <a:tailEnd/>
            </a:ln>
            <a:effectLst/>
          </p:spPr>
          <p:txBody>
            <a:bodyPr/>
            <a:lstStyle/>
            <a:p>
              <a:endParaRPr lang="en-US" dirty="0"/>
            </a:p>
          </p:txBody>
        </p:sp>
        <p:sp>
          <p:nvSpPr>
            <p:cNvPr id="9" name="Rectangle 8"/>
            <p:cNvSpPr/>
            <p:nvPr userDrawn="1"/>
          </p:nvSpPr>
          <p:spPr bwMode="auto">
            <a:xfrm>
              <a:off x="4268562" y="6366298"/>
              <a:ext cx="629729" cy="405442"/>
            </a:xfrm>
            <a:prstGeom prst="rect">
              <a:avLst/>
            </a:prstGeom>
            <a:solidFill>
              <a:schemeClr val="bg1"/>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noFill/>
                <a:effectLst/>
                <a:latin typeface="Arial" charset="0"/>
              </a:endParaRPr>
            </a:p>
          </p:txBody>
        </p:sp>
        <p:pic>
          <p:nvPicPr>
            <p:cNvPr id="10" name="Picture 25" descr="APL Icon - Blue"/>
            <p:cNvPicPr>
              <a:picLocks noChangeAspect="1" noChangeArrowheads="1"/>
            </p:cNvPicPr>
            <p:nvPr/>
          </p:nvPicPr>
          <p:blipFill>
            <a:blip r:embed="rId15" cstate="screen"/>
            <a:stretch>
              <a:fillRect/>
            </a:stretch>
          </p:blipFill>
          <p:spPr bwMode="auto">
            <a:xfrm>
              <a:off x="4304820" y="6409512"/>
              <a:ext cx="557212" cy="319014"/>
            </a:xfrm>
            <a:prstGeom prst="rect">
              <a:avLst/>
            </a:prstGeom>
            <a:solidFill>
              <a:schemeClr val="bg1"/>
            </a:solidFill>
          </p:spPr>
        </p:pic>
      </p:grpSp>
      <p:pic>
        <p:nvPicPr>
          <p:cNvPr id="5" name="Picture 4" descr="NSS-CS-logos-02.gif"/>
          <p:cNvPicPr>
            <a:picLocks noChangeAspect="1"/>
          </p:cNvPicPr>
          <p:nvPr/>
        </p:nvPicPr>
        <p:blipFill rotWithShape="1">
          <a:blip r:embed="rId16">
            <a:extLst>
              <a:ext uri="{28A0092B-C50C-407E-A947-70E740481C1C}">
                <a14:useLocalDpi xmlns:a14="http://schemas.microsoft.com/office/drawing/2010/main" val="0"/>
              </a:ext>
            </a:extLst>
          </a:blip>
          <a:srcRect l="23915" t="20863" r="19362" b="25088"/>
          <a:stretch/>
        </p:blipFill>
        <p:spPr>
          <a:xfrm>
            <a:off x="0" y="6112647"/>
            <a:ext cx="774692" cy="745354"/>
          </a:xfrm>
          <a:prstGeom prst="rect">
            <a:avLst/>
          </a:prstGeom>
        </p:spPr>
      </p:pic>
      <p:pic>
        <p:nvPicPr>
          <p:cNvPr id="11" name="Picture 10" descr="NSS-CS-logos-04.gif"/>
          <p:cNvPicPr>
            <a:picLocks noChangeAspect="1"/>
          </p:cNvPicPr>
          <p:nvPr/>
        </p:nvPicPr>
        <p:blipFill rotWithShape="1">
          <a:blip r:embed="rId17">
            <a:extLst>
              <a:ext uri="{28A0092B-C50C-407E-A947-70E740481C1C}">
                <a14:useLocalDpi xmlns:a14="http://schemas.microsoft.com/office/drawing/2010/main" val="0"/>
              </a:ext>
            </a:extLst>
          </a:blip>
          <a:srcRect l="22724" t="20864" r="24974" b="24368"/>
          <a:stretch/>
        </p:blipFill>
        <p:spPr>
          <a:xfrm>
            <a:off x="8429694" y="6102725"/>
            <a:ext cx="714306" cy="755275"/>
          </a:xfrm>
          <a:prstGeom prst="rect">
            <a:avLst/>
          </a:prstGeom>
        </p:spPr>
      </p:pic>
    </p:spTree>
    <p:extLst>
      <p:ext uri="{BB962C8B-B14F-4D97-AF65-F5344CB8AC3E}">
        <p14:creationId xmlns:p14="http://schemas.microsoft.com/office/powerpoint/2010/main" val="4188021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2" r:id="rId11"/>
    <p:sldLayoutId id="2147483663" r:id="rId12"/>
  </p:sldLayoutIdLst>
  <p:txStyles>
    <p:titleStyle>
      <a:lvl1pPr algn="l" defTabSz="457200" rtl="0" eaLnBrk="1" latinLnBrk="0" hangingPunct="1">
        <a:spcBef>
          <a:spcPct val="0"/>
        </a:spcBef>
        <a:buNone/>
        <a:defRPr sz="4000" b="1" i="0" kern="1200">
          <a:solidFill>
            <a:srgbClr val="FFFFFF"/>
          </a:solidFill>
          <a:latin typeface=""/>
          <a:ea typeface="+mj-ea"/>
          <a:cs typeface="+mj-cs"/>
        </a:defRPr>
      </a:lvl1pPr>
    </p:titleStyle>
    <p:bodyStyle>
      <a:lvl1pPr marL="342900" indent="-342900" algn="l" defTabSz="457200" rtl="0" eaLnBrk="1" latinLnBrk="0" hangingPunct="1">
        <a:spcBef>
          <a:spcPts val="168"/>
        </a:spcBef>
        <a:buClr>
          <a:schemeClr val="accent2">
            <a:lumMod val="75000"/>
          </a:schemeClr>
        </a:buClr>
        <a:buFont typeface="Wingdings" charset="2"/>
        <a:buChar char="§"/>
        <a:defRPr sz="3200" b="0" i="0" kern="1200" baseline="0">
          <a:solidFill>
            <a:schemeClr val="tx1"/>
          </a:solidFill>
          <a:latin typeface="Arial"/>
          <a:ea typeface="+mn-ea"/>
          <a:cs typeface="+mn-cs"/>
        </a:defRPr>
      </a:lvl1pPr>
      <a:lvl2pPr marL="742950" indent="-285750" algn="l" defTabSz="457200" rtl="0" eaLnBrk="1" latinLnBrk="0" hangingPunct="1">
        <a:spcBef>
          <a:spcPts val="168"/>
        </a:spcBef>
        <a:buClr>
          <a:schemeClr val="accent2">
            <a:lumMod val="75000"/>
          </a:schemeClr>
        </a:buClr>
        <a:buSzPct val="50000"/>
        <a:buFont typeface="Wingdings" charset="2"/>
        <a:buChar char="q"/>
        <a:defRPr sz="2800" b="0" i="0" kern="1200" baseline="0">
          <a:solidFill>
            <a:schemeClr val="tx1"/>
          </a:solidFill>
          <a:latin typeface="Arial"/>
          <a:ea typeface="+mn-ea"/>
          <a:cs typeface="+mn-cs"/>
        </a:defRPr>
      </a:lvl2pPr>
      <a:lvl3pPr marL="1143000" indent="-228600" algn="l" defTabSz="457200" rtl="0" eaLnBrk="1" latinLnBrk="0" hangingPunct="1">
        <a:spcBef>
          <a:spcPts val="168"/>
        </a:spcBef>
        <a:buClr>
          <a:schemeClr val="accent2">
            <a:lumMod val="75000"/>
          </a:schemeClr>
        </a:buClr>
        <a:buSzPct val="130000"/>
        <a:buFont typeface="Arial"/>
        <a:buChar char="•"/>
        <a:defRPr sz="2400" b="0" i="0" kern="1200" baseline="0">
          <a:solidFill>
            <a:schemeClr val="tx1"/>
          </a:solidFill>
          <a:latin typeface="Arial"/>
          <a:ea typeface="+mn-ea"/>
          <a:cs typeface="+mn-cs"/>
        </a:defRPr>
      </a:lvl3pPr>
      <a:lvl4pPr marL="1600200" indent="-228600" algn="l" defTabSz="457200" rtl="0" eaLnBrk="1" latinLnBrk="0" hangingPunct="1">
        <a:spcBef>
          <a:spcPts val="168"/>
        </a:spcBef>
        <a:buClr>
          <a:schemeClr val="accent2">
            <a:lumMod val="75000"/>
          </a:schemeClr>
        </a:buClr>
        <a:buFont typeface="Lucida Grande"/>
        <a:buChar char="-"/>
        <a:defRPr sz="2000" b="0" i="0" kern="1200" baseline="0">
          <a:solidFill>
            <a:schemeClr val="tx1"/>
          </a:solidFill>
          <a:latin typeface="Arial"/>
          <a:ea typeface="+mn-ea"/>
          <a:cs typeface="+mn-cs"/>
        </a:defRPr>
      </a:lvl4pPr>
      <a:lvl5pPr marL="2057400" indent="-228600" algn="l" defTabSz="457200" rtl="0" eaLnBrk="1" latinLnBrk="0" hangingPunct="1">
        <a:spcBef>
          <a:spcPts val="168"/>
        </a:spcBef>
        <a:buClr>
          <a:schemeClr val="accent2">
            <a:lumMod val="75000"/>
          </a:schemeClr>
        </a:buClr>
        <a:buSzPct val="90000"/>
        <a:buFont typeface="Courier New"/>
        <a:buChar char="o"/>
        <a:defRPr sz="2000" b="0" i="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8.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9.xml"/><Relationship Id="rId2"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9.jpg"/><Relationship Id="rId5" Type="http://schemas.openxmlformats.org/officeDocument/2006/relationships/image" Target="../media/image53.png"/><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4.e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How SSUSI and GUVI Work</a:t>
            </a:r>
            <a:endParaRPr lang="en-US" dirty="0"/>
          </a:p>
        </p:txBody>
      </p:sp>
      <p:sp>
        <p:nvSpPr>
          <p:cNvPr id="5" name="Subtitle 4"/>
          <p:cNvSpPr>
            <a:spLocks noGrp="1"/>
          </p:cNvSpPr>
          <p:nvPr>
            <p:ph type="subTitle" idx="1"/>
          </p:nvPr>
        </p:nvSpPr>
        <p:spPr/>
        <p:txBody>
          <a:bodyPr>
            <a:normAutofit fontScale="92500" lnSpcReduction="20000"/>
          </a:bodyPr>
          <a:lstStyle/>
          <a:p>
            <a:r>
              <a:rPr lang="en-US" b="1" dirty="0" smtClean="0"/>
              <a:t>Larry J. Paxton</a:t>
            </a:r>
          </a:p>
          <a:p>
            <a:r>
              <a:rPr lang="en-US" dirty="0" smtClean="0"/>
              <a:t>GUVI co-PI</a:t>
            </a:r>
          </a:p>
          <a:p>
            <a:r>
              <a:rPr lang="en-US" dirty="0" smtClean="0"/>
              <a:t>SSUSI PI</a:t>
            </a:r>
          </a:p>
          <a:p>
            <a:r>
              <a:rPr lang="en-US" b="1" dirty="0" smtClean="0"/>
              <a:t>SSUSI/GUVI Team</a:t>
            </a: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4200" y="2324100"/>
            <a:ext cx="4059238"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Content Placeholder 12"/>
          <p:cNvSpPr>
            <a:spLocks noGrp="1"/>
          </p:cNvSpPr>
          <p:nvPr>
            <p:ph idx="1"/>
          </p:nvPr>
        </p:nvSpPr>
        <p:spPr>
          <a:xfrm>
            <a:off x="457200" y="1642846"/>
            <a:ext cx="3670300" cy="4568544"/>
          </a:xfrm>
        </p:spPr>
        <p:txBody>
          <a:bodyPr>
            <a:noAutofit/>
          </a:bodyPr>
          <a:lstStyle/>
          <a:p>
            <a:pPr eaLnBrk="1" hangingPunct="1"/>
            <a:r>
              <a:rPr lang="en-US" sz="1400" b="1" dirty="0">
                <a:latin typeface="Arial" charset="0"/>
              </a:rPr>
              <a:t>SSUSI consists of three subsystems:</a:t>
            </a:r>
          </a:p>
          <a:p>
            <a:pPr lvl="1" eaLnBrk="1" hangingPunct="1"/>
            <a:r>
              <a:rPr lang="en-US" sz="1200" b="1" dirty="0">
                <a:latin typeface="Arial" charset="0"/>
                <a:ea typeface="ＭＳ Ｐゴシック" charset="0"/>
              </a:rPr>
              <a:t>Scanning Imaging Spectrograph (SIS)</a:t>
            </a:r>
          </a:p>
          <a:p>
            <a:pPr lvl="1" eaLnBrk="1" hangingPunct="1"/>
            <a:r>
              <a:rPr lang="en-US" sz="1200" b="1" dirty="0">
                <a:latin typeface="Arial" charset="0"/>
                <a:ea typeface="ＭＳ Ｐゴシック" charset="0"/>
              </a:rPr>
              <a:t>Nadir Photometer Subsystem (NPS)</a:t>
            </a:r>
          </a:p>
          <a:p>
            <a:pPr lvl="1" eaLnBrk="1" hangingPunct="1"/>
            <a:r>
              <a:rPr lang="en-US" sz="1200" b="1" dirty="0">
                <a:latin typeface="Arial" charset="0"/>
                <a:ea typeface="ＭＳ Ｐゴシック" charset="0"/>
              </a:rPr>
              <a:t>Support Module</a:t>
            </a:r>
          </a:p>
          <a:p>
            <a:pPr eaLnBrk="1" hangingPunct="1"/>
            <a:r>
              <a:rPr lang="en-US" sz="1400" b="1" dirty="0">
                <a:latin typeface="Arial" charset="0"/>
              </a:rPr>
              <a:t>The Scanning Imaging Spectrograph generates horizon-to-horizon images at five UV colors by using a cross track scan mirror. The SIS contains redundant detectors, HVPS, and focal plane electronics.</a:t>
            </a:r>
          </a:p>
          <a:p>
            <a:pPr eaLnBrk="1" hangingPunct="1"/>
            <a:r>
              <a:rPr lang="en-US" sz="1400" b="1" dirty="0">
                <a:latin typeface="Arial" charset="0"/>
              </a:rPr>
              <a:t>The Nadir Photometer Subsystem includes three nadir-viewing photometers at 427.8 nm, 629 nm, and  630 nm.</a:t>
            </a:r>
          </a:p>
          <a:p>
            <a:pPr eaLnBrk="1" hangingPunct="1"/>
            <a:r>
              <a:rPr lang="en-US" sz="1400" b="1" dirty="0">
                <a:latin typeface="Arial" charset="0"/>
              </a:rPr>
              <a:t>The Support Module contains the SSUSI processors, control and interface circuitry, and power converters. The Support Module is located on DMSP panel 5.</a:t>
            </a:r>
          </a:p>
        </p:txBody>
      </p:sp>
      <p:sp>
        <p:nvSpPr>
          <p:cNvPr id="1741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ea typeface="ＭＳ Ｐゴシック" charset="0"/>
                <a:cs typeface="ＭＳ Ｐゴシック" charset="0"/>
              </a:defRPr>
            </a:lvl1pPr>
            <a:lvl2pPr marL="37931725" indent="-37474525" algn="ct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fld id="{F4E4C323-F0CF-EA4B-A83A-E7925A8E1384}" type="slidenum">
              <a:rPr lang="en-US" sz="800">
                <a:solidFill>
                  <a:srgbClr val="BFA88D"/>
                </a:solidFill>
              </a:rPr>
              <a:pPr algn="l" eaLnBrk="1" hangingPunct="1"/>
              <a:t>10</a:t>
            </a:fld>
            <a:endParaRPr lang="en-US" sz="800">
              <a:solidFill>
                <a:srgbClr val="BFA88D"/>
              </a:solidFill>
            </a:endParaRPr>
          </a:p>
        </p:txBody>
      </p:sp>
      <p:sp>
        <p:nvSpPr>
          <p:cNvPr id="17411" name="Title 1"/>
          <p:cNvSpPr>
            <a:spLocks noGrp="1"/>
          </p:cNvSpPr>
          <p:nvPr>
            <p:ph type="title"/>
          </p:nvPr>
        </p:nvSpPr>
        <p:spPr/>
        <p:txBody>
          <a:bodyPr>
            <a:normAutofit/>
          </a:bodyPr>
          <a:lstStyle/>
          <a:p>
            <a:pPr eaLnBrk="1" hangingPunct="1"/>
            <a:r>
              <a:rPr lang="en-US" sz="3200" dirty="0">
                <a:latin typeface="Arial" charset="0"/>
              </a:rPr>
              <a:t>SSUSI </a:t>
            </a:r>
            <a:r>
              <a:rPr lang="en-US" sz="3200" dirty="0" smtClean="0">
                <a:latin typeface="Arial" charset="0"/>
              </a:rPr>
              <a:t>has Three Major Components </a:t>
            </a:r>
            <a:endParaRPr lang="en-US" sz="3200" dirty="0">
              <a:latin typeface="Arial" charset="0"/>
            </a:endParaRPr>
          </a:p>
        </p:txBody>
      </p:sp>
      <p:sp>
        <p:nvSpPr>
          <p:cNvPr id="17415" name="TextBox 14"/>
          <p:cNvSpPr txBox="1">
            <a:spLocks noChangeArrowheads="1"/>
          </p:cNvSpPr>
          <p:nvPr/>
        </p:nvSpPr>
        <p:spPr bwMode="auto">
          <a:xfrm>
            <a:off x="5727700" y="1752600"/>
            <a:ext cx="2273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charset="0"/>
                <a:ea typeface="ＭＳ Ｐゴシック" charset="0"/>
                <a:cs typeface="ＭＳ Ｐゴシック" charset="0"/>
              </a:defRPr>
            </a:lvl1pPr>
            <a:lvl2pPr marL="37931725" indent="-37474525" algn="ct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smtClean="0">
                <a:solidFill>
                  <a:srgbClr val="0000FF"/>
                </a:solidFill>
              </a:rPr>
              <a:t>Scanning Imaging Spectrograph</a:t>
            </a:r>
          </a:p>
        </p:txBody>
      </p:sp>
      <p:cxnSp>
        <p:nvCxnSpPr>
          <p:cNvPr id="17416" name="Straight Arrow Connector 19"/>
          <p:cNvCxnSpPr>
            <a:cxnSpLocks noChangeShapeType="1"/>
            <a:stCxn id="17418" idx="0"/>
          </p:cNvCxnSpPr>
          <p:nvPr/>
        </p:nvCxnSpPr>
        <p:spPr bwMode="auto">
          <a:xfrm rot="5400000" flipH="1" flipV="1">
            <a:off x="7035800" y="5359400"/>
            <a:ext cx="812800" cy="25400"/>
          </a:xfrm>
          <a:prstGeom prst="straightConnector1">
            <a:avLst/>
          </a:prstGeom>
          <a:noFill/>
          <a:ln w="9525">
            <a:solidFill>
              <a:srgbClr val="FF0000"/>
            </a:solidFill>
            <a:round/>
            <a:headEnd/>
            <a:tailEnd type="arrow" w="med" len="med"/>
          </a:ln>
        </p:spPr>
      </p:cxnSp>
      <p:cxnSp>
        <p:nvCxnSpPr>
          <p:cNvPr id="17417" name="Straight Arrow Connector 21"/>
          <p:cNvCxnSpPr>
            <a:cxnSpLocks noChangeShapeType="1"/>
          </p:cNvCxnSpPr>
          <p:nvPr/>
        </p:nvCxnSpPr>
        <p:spPr bwMode="auto">
          <a:xfrm rot="5400000">
            <a:off x="6114256" y="2348707"/>
            <a:ext cx="884237" cy="590550"/>
          </a:xfrm>
          <a:prstGeom prst="straightConnector1">
            <a:avLst/>
          </a:prstGeom>
          <a:noFill/>
          <a:ln w="9525">
            <a:solidFill>
              <a:srgbClr val="FF0000"/>
            </a:solidFill>
            <a:round/>
            <a:headEnd/>
            <a:tailEnd type="arrow" w="med" len="med"/>
          </a:ln>
        </p:spPr>
      </p:cxnSp>
      <p:sp>
        <p:nvSpPr>
          <p:cNvPr id="17418" name="TextBox 15"/>
          <p:cNvSpPr txBox="1">
            <a:spLocks noChangeArrowheads="1"/>
          </p:cNvSpPr>
          <p:nvPr/>
        </p:nvSpPr>
        <p:spPr bwMode="auto">
          <a:xfrm>
            <a:off x="6819900" y="5778500"/>
            <a:ext cx="121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charset="0"/>
                <a:ea typeface="ＭＳ Ｐゴシック" charset="0"/>
                <a:cs typeface="ＭＳ Ｐゴシック" charset="0"/>
              </a:defRPr>
            </a:lvl1pPr>
            <a:lvl2pPr marL="37931725" indent="-37474525" algn="ct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smtClean="0">
                <a:solidFill>
                  <a:srgbClr val="0000FF"/>
                </a:solidFill>
              </a:rPr>
              <a:t>Photometer</a:t>
            </a:r>
          </a:p>
        </p:txBody>
      </p:sp>
      <p:sp>
        <p:nvSpPr>
          <p:cNvPr id="2" name="TextBox 1"/>
          <p:cNvSpPr txBox="1"/>
          <p:nvPr/>
        </p:nvSpPr>
        <p:spPr>
          <a:xfrm>
            <a:off x="3709843" y="5526088"/>
            <a:ext cx="2963302" cy="767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smtClean="0"/>
              <a:t>Number of packages was driven by desire to procure and build the system quickly rather than packaging</a:t>
            </a:r>
            <a:endParaRPr lang="en-US" sz="1400" dirty="0"/>
          </a:p>
        </p:txBody>
      </p:sp>
    </p:spTree>
    <p:extLst>
      <p:ext uri="{BB962C8B-B14F-4D97-AF65-F5344CB8AC3E}">
        <p14:creationId xmlns:p14="http://schemas.microsoft.com/office/powerpoint/2010/main" val="2157632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r>
              <a:rPr lang="en-US" dirty="0" smtClean="0"/>
              <a:t>The SSUSI Program Provides New Capabilities to the </a:t>
            </a:r>
            <a:r>
              <a:rPr lang="en-US" dirty="0" err="1" smtClean="0"/>
              <a:t>DoD</a:t>
            </a:r>
            <a:endParaRPr lang="en-US" dirty="0" smtClean="0"/>
          </a:p>
        </p:txBody>
      </p:sp>
      <p:pic>
        <p:nvPicPr>
          <p:cNvPr id="30723" name="Picture 3" descr="ssusi"/>
          <p:cNvPicPr>
            <a:picLocks noChangeAspect="1" noChangeArrowheads="1"/>
          </p:cNvPicPr>
          <p:nvPr/>
        </p:nvPicPr>
        <p:blipFill>
          <a:blip r:embed="rId3" cstate="print"/>
          <a:srcRect l="2933"/>
          <a:stretch>
            <a:fillRect/>
          </a:stretch>
        </p:blipFill>
        <p:spPr bwMode="auto">
          <a:xfrm>
            <a:off x="0" y="2209800"/>
            <a:ext cx="9144000" cy="4151313"/>
          </a:xfrm>
          <a:prstGeom prst="rect">
            <a:avLst/>
          </a:prstGeom>
          <a:noFill/>
          <a:ln w="9525">
            <a:noFill/>
            <a:miter lim="800000"/>
            <a:headEnd/>
            <a:tailEnd/>
          </a:ln>
        </p:spPr>
      </p:pic>
      <p:sp>
        <p:nvSpPr>
          <p:cNvPr id="30724" name="Text Box 4"/>
          <p:cNvSpPr txBox="1">
            <a:spLocks noChangeArrowheads="1"/>
          </p:cNvSpPr>
          <p:nvPr/>
        </p:nvSpPr>
        <p:spPr bwMode="auto">
          <a:xfrm>
            <a:off x="4648200" y="2057400"/>
            <a:ext cx="4495800" cy="641350"/>
          </a:xfrm>
          <a:prstGeom prst="rect">
            <a:avLst/>
          </a:prstGeom>
          <a:solidFill>
            <a:schemeClr val="bg1"/>
          </a:solidFill>
          <a:ln w="9525">
            <a:noFill/>
            <a:miter lim="800000"/>
            <a:headEnd type="none" w="sm" len="sm"/>
            <a:tailEnd type="none" w="sm" len="sm"/>
          </a:ln>
        </p:spPr>
        <p:txBody>
          <a:bodyPr>
            <a:spAutoFit/>
          </a:bodyPr>
          <a:lstStyle/>
          <a:p>
            <a:r>
              <a:rPr lang="en-US">
                <a:solidFill>
                  <a:srgbClr val="00279F"/>
                </a:solidFill>
              </a:rPr>
              <a:t>Hyperspectral Imager – the Scanning Imaging Spectrograph (SIS)</a:t>
            </a:r>
          </a:p>
        </p:txBody>
      </p:sp>
      <p:sp>
        <p:nvSpPr>
          <p:cNvPr id="30725" name="Line 5"/>
          <p:cNvSpPr>
            <a:spLocks noChangeShapeType="1"/>
          </p:cNvSpPr>
          <p:nvPr/>
        </p:nvSpPr>
        <p:spPr bwMode="auto">
          <a:xfrm flipH="1">
            <a:off x="5638800" y="2743200"/>
            <a:ext cx="228600" cy="685800"/>
          </a:xfrm>
          <a:prstGeom prst="line">
            <a:avLst/>
          </a:prstGeom>
          <a:noFill/>
          <a:ln w="76200">
            <a:solidFill>
              <a:schemeClr val="hlink"/>
            </a:solidFill>
            <a:round/>
            <a:headEnd type="none" w="sm" len="sm"/>
            <a:tailEnd type="triangle" w="med" len="med"/>
          </a:ln>
        </p:spPr>
        <p:txBody>
          <a:bodyPr/>
          <a:lstStyle/>
          <a:p>
            <a:endParaRPr lang="en-US"/>
          </a:p>
        </p:txBody>
      </p:sp>
      <p:sp>
        <p:nvSpPr>
          <p:cNvPr id="30726" name="Text Box 6"/>
          <p:cNvSpPr txBox="1">
            <a:spLocks noChangeArrowheads="1"/>
          </p:cNvSpPr>
          <p:nvPr/>
        </p:nvSpPr>
        <p:spPr bwMode="auto">
          <a:xfrm>
            <a:off x="1812925" y="2017713"/>
            <a:ext cx="2190750" cy="366712"/>
          </a:xfrm>
          <a:prstGeom prst="rect">
            <a:avLst/>
          </a:prstGeom>
          <a:solidFill>
            <a:schemeClr val="bg1"/>
          </a:solidFill>
          <a:ln w="9525">
            <a:noFill/>
            <a:miter lim="800000"/>
            <a:headEnd type="none" w="sm" len="sm"/>
            <a:tailEnd type="none" w="sm" len="sm"/>
          </a:ln>
        </p:spPr>
        <p:txBody>
          <a:bodyPr wrap="none">
            <a:spAutoFit/>
          </a:bodyPr>
          <a:lstStyle/>
          <a:p>
            <a:r>
              <a:rPr lang="en-US">
                <a:solidFill>
                  <a:srgbClr val="00279F"/>
                </a:solidFill>
              </a:rPr>
              <a:t>428 nm Photometer</a:t>
            </a:r>
          </a:p>
        </p:txBody>
      </p:sp>
      <p:sp>
        <p:nvSpPr>
          <p:cNvPr id="30727" name="Line 7"/>
          <p:cNvSpPr>
            <a:spLocks noChangeShapeType="1"/>
          </p:cNvSpPr>
          <p:nvPr/>
        </p:nvSpPr>
        <p:spPr bwMode="auto">
          <a:xfrm flipH="1">
            <a:off x="2514600" y="2362200"/>
            <a:ext cx="228600" cy="685800"/>
          </a:xfrm>
          <a:prstGeom prst="line">
            <a:avLst/>
          </a:prstGeom>
          <a:noFill/>
          <a:ln w="76200">
            <a:solidFill>
              <a:schemeClr val="hlink"/>
            </a:solidFill>
            <a:round/>
            <a:headEnd type="none" w="sm" len="sm"/>
            <a:tailEnd type="triangle" w="med" len="med"/>
          </a:ln>
        </p:spPr>
        <p:txBody>
          <a:bodyPr/>
          <a:lstStyle/>
          <a:p>
            <a:endParaRPr lang="en-US"/>
          </a:p>
        </p:txBody>
      </p:sp>
      <p:sp>
        <p:nvSpPr>
          <p:cNvPr id="30728" name="Text Box 8"/>
          <p:cNvSpPr txBox="1">
            <a:spLocks noChangeArrowheads="1"/>
          </p:cNvSpPr>
          <p:nvPr/>
        </p:nvSpPr>
        <p:spPr bwMode="auto">
          <a:xfrm>
            <a:off x="517525" y="1560513"/>
            <a:ext cx="3194050" cy="366712"/>
          </a:xfrm>
          <a:prstGeom prst="rect">
            <a:avLst/>
          </a:prstGeom>
          <a:noFill/>
          <a:ln w="9525">
            <a:noFill/>
            <a:miter lim="800000"/>
            <a:headEnd type="none" w="sm" len="sm"/>
            <a:tailEnd type="none" w="sm" len="sm"/>
          </a:ln>
        </p:spPr>
        <p:txBody>
          <a:bodyPr wrap="none">
            <a:spAutoFit/>
          </a:bodyPr>
          <a:lstStyle/>
          <a:p>
            <a:r>
              <a:rPr lang="en-US">
                <a:solidFill>
                  <a:srgbClr val="00279F"/>
                </a:solidFill>
              </a:rPr>
              <a:t>630 and 629 nm Photometers</a:t>
            </a:r>
          </a:p>
        </p:txBody>
      </p:sp>
      <p:sp>
        <p:nvSpPr>
          <p:cNvPr id="30729" name="Line 9"/>
          <p:cNvSpPr>
            <a:spLocks noChangeShapeType="1"/>
          </p:cNvSpPr>
          <p:nvPr/>
        </p:nvSpPr>
        <p:spPr bwMode="auto">
          <a:xfrm>
            <a:off x="838200" y="1905000"/>
            <a:ext cx="228600" cy="990600"/>
          </a:xfrm>
          <a:prstGeom prst="line">
            <a:avLst/>
          </a:prstGeom>
          <a:noFill/>
          <a:ln w="76200">
            <a:solidFill>
              <a:schemeClr val="hlink"/>
            </a:solidFill>
            <a:round/>
            <a:headEnd type="none" w="sm" len="sm"/>
            <a:tailEnd type="triangle" w="med" len="med"/>
          </a:ln>
        </p:spPr>
        <p:txBody>
          <a:bodyPr/>
          <a:lstStyle/>
          <a:p>
            <a:endParaRPr lang="en-US"/>
          </a:p>
        </p:txBody>
      </p:sp>
      <p:sp>
        <p:nvSpPr>
          <p:cNvPr id="30730" name="Line 10"/>
          <p:cNvSpPr>
            <a:spLocks noChangeShapeType="1"/>
          </p:cNvSpPr>
          <p:nvPr/>
        </p:nvSpPr>
        <p:spPr bwMode="auto">
          <a:xfrm>
            <a:off x="1676400" y="1905000"/>
            <a:ext cx="76200" cy="1219200"/>
          </a:xfrm>
          <a:prstGeom prst="line">
            <a:avLst/>
          </a:prstGeom>
          <a:noFill/>
          <a:ln w="76200">
            <a:solidFill>
              <a:schemeClr val="hlink"/>
            </a:solidFill>
            <a:round/>
            <a:headEnd type="none" w="sm" len="sm"/>
            <a:tailEnd type="triangle" w="med" len="med"/>
          </a:ln>
        </p:spPr>
        <p:txBody>
          <a:bodyPr/>
          <a:lstStyle/>
          <a:p>
            <a:endParaRPr lang="en-US"/>
          </a:p>
        </p:txBody>
      </p:sp>
    </p:spTree>
    <p:extLst>
      <p:ext uri="{BB962C8B-B14F-4D97-AF65-F5344CB8AC3E}">
        <p14:creationId xmlns:p14="http://schemas.microsoft.com/office/powerpoint/2010/main" val="2404826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r>
              <a:rPr lang="en-US" dirty="0" smtClean="0"/>
              <a:t>The SSUSI Program Provides New Capabilities to the </a:t>
            </a:r>
            <a:r>
              <a:rPr lang="en-US" dirty="0" err="1" smtClean="0"/>
              <a:t>DoD</a:t>
            </a:r>
            <a:endParaRPr lang="en-US" dirty="0" smtClean="0"/>
          </a:p>
        </p:txBody>
      </p:sp>
      <p:pic>
        <p:nvPicPr>
          <p:cNvPr id="31747" name="Picture 3" descr="ssusi"/>
          <p:cNvPicPr>
            <a:picLocks noChangeAspect="1" noChangeArrowheads="1"/>
          </p:cNvPicPr>
          <p:nvPr/>
        </p:nvPicPr>
        <p:blipFill>
          <a:blip r:embed="rId3" cstate="print"/>
          <a:srcRect l="2933"/>
          <a:stretch>
            <a:fillRect/>
          </a:stretch>
        </p:blipFill>
        <p:spPr bwMode="auto">
          <a:xfrm>
            <a:off x="0" y="2209800"/>
            <a:ext cx="9144000" cy="4151313"/>
          </a:xfrm>
          <a:prstGeom prst="rect">
            <a:avLst/>
          </a:prstGeom>
          <a:noFill/>
          <a:ln w="9525">
            <a:noFill/>
            <a:miter lim="800000"/>
            <a:headEnd/>
            <a:tailEnd/>
          </a:ln>
        </p:spPr>
      </p:pic>
      <p:sp>
        <p:nvSpPr>
          <p:cNvPr id="31748" name="Text Box 4"/>
          <p:cNvSpPr txBox="1">
            <a:spLocks noChangeArrowheads="1"/>
          </p:cNvSpPr>
          <p:nvPr/>
        </p:nvSpPr>
        <p:spPr bwMode="auto">
          <a:xfrm>
            <a:off x="4648200" y="2057400"/>
            <a:ext cx="4495800" cy="641350"/>
          </a:xfrm>
          <a:prstGeom prst="rect">
            <a:avLst/>
          </a:prstGeom>
          <a:solidFill>
            <a:schemeClr val="bg1"/>
          </a:solidFill>
          <a:ln w="9525">
            <a:noFill/>
            <a:miter lim="800000"/>
            <a:headEnd type="none" w="sm" len="sm"/>
            <a:tailEnd type="none" w="sm" len="sm"/>
          </a:ln>
        </p:spPr>
        <p:txBody>
          <a:bodyPr>
            <a:spAutoFit/>
          </a:bodyPr>
          <a:lstStyle/>
          <a:p>
            <a:r>
              <a:rPr lang="en-US">
                <a:solidFill>
                  <a:srgbClr val="00279F"/>
                </a:solidFill>
              </a:rPr>
              <a:t>Hyperspectral Imager – the Scanning Imaging Spectrograph (SIS)</a:t>
            </a:r>
          </a:p>
        </p:txBody>
      </p:sp>
      <p:sp>
        <p:nvSpPr>
          <p:cNvPr id="31749" name="Line 5"/>
          <p:cNvSpPr>
            <a:spLocks noChangeShapeType="1"/>
          </p:cNvSpPr>
          <p:nvPr/>
        </p:nvSpPr>
        <p:spPr bwMode="auto">
          <a:xfrm flipH="1">
            <a:off x="5638800" y="2743200"/>
            <a:ext cx="228600" cy="685800"/>
          </a:xfrm>
          <a:prstGeom prst="line">
            <a:avLst/>
          </a:prstGeom>
          <a:noFill/>
          <a:ln w="76200">
            <a:solidFill>
              <a:schemeClr val="hlink"/>
            </a:solidFill>
            <a:round/>
            <a:headEnd type="none" w="sm" len="sm"/>
            <a:tailEnd type="triangle" w="med" len="med"/>
          </a:ln>
        </p:spPr>
        <p:txBody>
          <a:bodyPr/>
          <a:lstStyle/>
          <a:p>
            <a:endParaRPr lang="en-US"/>
          </a:p>
        </p:txBody>
      </p:sp>
      <p:sp>
        <p:nvSpPr>
          <p:cNvPr id="31750" name="Text Box 6"/>
          <p:cNvSpPr txBox="1">
            <a:spLocks noChangeArrowheads="1"/>
          </p:cNvSpPr>
          <p:nvPr/>
        </p:nvSpPr>
        <p:spPr bwMode="auto">
          <a:xfrm>
            <a:off x="1812925" y="2017713"/>
            <a:ext cx="2190750" cy="366712"/>
          </a:xfrm>
          <a:prstGeom prst="rect">
            <a:avLst/>
          </a:prstGeom>
          <a:solidFill>
            <a:schemeClr val="bg1"/>
          </a:solidFill>
          <a:ln w="9525">
            <a:noFill/>
            <a:miter lim="800000"/>
            <a:headEnd type="none" w="sm" len="sm"/>
            <a:tailEnd type="none" w="sm" len="sm"/>
          </a:ln>
        </p:spPr>
        <p:txBody>
          <a:bodyPr wrap="none">
            <a:spAutoFit/>
          </a:bodyPr>
          <a:lstStyle/>
          <a:p>
            <a:r>
              <a:rPr lang="en-US">
                <a:solidFill>
                  <a:srgbClr val="00279F"/>
                </a:solidFill>
              </a:rPr>
              <a:t>428 nm Photometer</a:t>
            </a:r>
          </a:p>
        </p:txBody>
      </p:sp>
      <p:sp>
        <p:nvSpPr>
          <p:cNvPr id="31751" name="Line 7"/>
          <p:cNvSpPr>
            <a:spLocks noChangeShapeType="1"/>
          </p:cNvSpPr>
          <p:nvPr/>
        </p:nvSpPr>
        <p:spPr bwMode="auto">
          <a:xfrm flipH="1">
            <a:off x="2514600" y="2362200"/>
            <a:ext cx="228600" cy="685800"/>
          </a:xfrm>
          <a:prstGeom prst="line">
            <a:avLst/>
          </a:prstGeom>
          <a:noFill/>
          <a:ln w="76200">
            <a:solidFill>
              <a:schemeClr val="hlink"/>
            </a:solidFill>
            <a:round/>
            <a:headEnd type="none" w="sm" len="sm"/>
            <a:tailEnd type="triangle" w="med" len="med"/>
          </a:ln>
        </p:spPr>
        <p:txBody>
          <a:bodyPr/>
          <a:lstStyle/>
          <a:p>
            <a:endParaRPr lang="en-US"/>
          </a:p>
        </p:txBody>
      </p:sp>
      <p:sp>
        <p:nvSpPr>
          <p:cNvPr id="31752" name="Text Box 8"/>
          <p:cNvSpPr txBox="1">
            <a:spLocks noChangeArrowheads="1"/>
          </p:cNvSpPr>
          <p:nvPr/>
        </p:nvSpPr>
        <p:spPr bwMode="auto">
          <a:xfrm>
            <a:off x="517525" y="1560513"/>
            <a:ext cx="3194050" cy="366712"/>
          </a:xfrm>
          <a:prstGeom prst="rect">
            <a:avLst/>
          </a:prstGeom>
          <a:noFill/>
          <a:ln w="9525">
            <a:noFill/>
            <a:miter lim="800000"/>
            <a:headEnd type="none" w="sm" len="sm"/>
            <a:tailEnd type="none" w="sm" len="sm"/>
          </a:ln>
        </p:spPr>
        <p:txBody>
          <a:bodyPr wrap="none">
            <a:spAutoFit/>
          </a:bodyPr>
          <a:lstStyle/>
          <a:p>
            <a:r>
              <a:rPr lang="en-US">
                <a:solidFill>
                  <a:srgbClr val="00279F"/>
                </a:solidFill>
              </a:rPr>
              <a:t>630 and 629 nm Photometers</a:t>
            </a:r>
          </a:p>
        </p:txBody>
      </p:sp>
      <p:sp>
        <p:nvSpPr>
          <p:cNvPr id="31753" name="Line 9"/>
          <p:cNvSpPr>
            <a:spLocks noChangeShapeType="1"/>
          </p:cNvSpPr>
          <p:nvPr/>
        </p:nvSpPr>
        <p:spPr bwMode="auto">
          <a:xfrm>
            <a:off x="838200" y="1905000"/>
            <a:ext cx="228600" cy="990600"/>
          </a:xfrm>
          <a:prstGeom prst="line">
            <a:avLst/>
          </a:prstGeom>
          <a:noFill/>
          <a:ln w="76200">
            <a:solidFill>
              <a:schemeClr val="hlink"/>
            </a:solidFill>
            <a:round/>
            <a:headEnd type="none" w="sm" len="sm"/>
            <a:tailEnd type="triangle" w="med" len="med"/>
          </a:ln>
        </p:spPr>
        <p:txBody>
          <a:bodyPr/>
          <a:lstStyle/>
          <a:p>
            <a:endParaRPr lang="en-US"/>
          </a:p>
        </p:txBody>
      </p:sp>
      <p:sp>
        <p:nvSpPr>
          <p:cNvPr id="31754" name="Line 10"/>
          <p:cNvSpPr>
            <a:spLocks noChangeShapeType="1"/>
          </p:cNvSpPr>
          <p:nvPr/>
        </p:nvSpPr>
        <p:spPr bwMode="auto">
          <a:xfrm>
            <a:off x="1676400" y="1905000"/>
            <a:ext cx="76200" cy="1219200"/>
          </a:xfrm>
          <a:prstGeom prst="line">
            <a:avLst/>
          </a:prstGeom>
          <a:noFill/>
          <a:ln w="76200">
            <a:solidFill>
              <a:schemeClr val="hlink"/>
            </a:solidFill>
            <a:round/>
            <a:headEnd type="none" w="sm" len="sm"/>
            <a:tailEnd type="triangle" w="med" len="med"/>
          </a:ln>
        </p:spPr>
        <p:txBody>
          <a:bodyPr/>
          <a:lstStyle/>
          <a:p>
            <a:endParaRPr lang="en-US"/>
          </a:p>
        </p:txBody>
      </p:sp>
      <p:sp>
        <p:nvSpPr>
          <p:cNvPr id="31755" name="Oval 12"/>
          <p:cNvSpPr>
            <a:spLocks noChangeArrowheads="1"/>
          </p:cNvSpPr>
          <p:nvPr/>
        </p:nvSpPr>
        <p:spPr bwMode="auto">
          <a:xfrm>
            <a:off x="76200" y="4800600"/>
            <a:ext cx="4267200" cy="838200"/>
          </a:xfrm>
          <a:prstGeom prst="ellipse">
            <a:avLst/>
          </a:prstGeom>
          <a:solidFill>
            <a:schemeClr val="bg1"/>
          </a:solidFill>
          <a:ln w="9525" algn="ctr">
            <a:solidFill>
              <a:schemeClr val="tx1"/>
            </a:solidFill>
            <a:round/>
            <a:headEnd/>
            <a:tailEnd/>
          </a:ln>
        </p:spPr>
        <p:txBody>
          <a:bodyPr wrap="none" lIns="45720" anchor="ctr"/>
          <a:lstStyle/>
          <a:p>
            <a:endParaRPr lang="en-US"/>
          </a:p>
        </p:txBody>
      </p:sp>
      <p:sp>
        <p:nvSpPr>
          <p:cNvPr id="31756" name="Text Box 11"/>
          <p:cNvSpPr txBox="1">
            <a:spLocks noChangeArrowheads="1"/>
          </p:cNvSpPr>
          <p:nvPr/>
        </p:nvSpPr>
        <p:spPr bwMode="auto">
          <a:xfrm>
            <a:off x="463550" y="4989513"/>
            <a:ext cx="3744913" cy="641350"/>
          </a:xfrm>
          <a:prstGeom prst="rect">
            <a:avLst/>
          </a:prstGeom>
          <a:noFill/>
          <a:ln w="9525" algn="ctr">
            <a:noFill/>
            <a:miter lim="800000"/>
            <a:headEnd/>
            <a:tailEnd/>
          </a:ln>
        </p:spPr>
        <p:txBody>
          <a:bodyPr wrap="none" lIns="45720">
            <a:spAutoFit/>
          </a:bodyPr>
          <a:lstStyle/>
          <a:p>
            <a:r>
              <a:rPr lang="en-US">
                <a:solidFill>
                  <a:srgbClr val="FF3300"/>
                </a:solidFill>
              </a:rPr>
              <a:t>Ionospheric and auroral diagnostics</a:t>
            </a:r>
          </a:p>
          <a:p>
            <a:r>
              <a:rPr lang="en-US">
                <a:solidFill>
                  <a:srgbClr val="FF3300"/>
                </a:solidFill>
              </a:rPr>
              <a:t>only directly below the s/c</a:t>
            </a:r>
          </a:p>
        </p:txBody>
      </p:sp>
      <p:sp>
        <p:nvSpPr>
          <p:cNvPr id="31757" name="Oval 15"/>
          <p:cNvSpPr>
            <a:spLocks noChangeArrowheads="1"/>
          </p:cNvSpPr>
          <p:nvPr/>
        </p:nvSpPr>
        <p:spPr bwMode="auto">
          <a:xfrm>
            <a:off x="3810000" y="3962400"/>
            <a:ext cx="5181600" cy="838200"/>
          </a:xfrm>
          <a:prstGeom prst="ellipse">
            <a:avLst/>
          </a:prstGeom>
          <a:solidFill>
            <a:schemeClr val="bg1"/>
          </a:solidFill>
          <a:ln w="9525" algn="ctr">
            <a:solidFill>
              <a:schemeClr val="tx1"/>
            </a:solidFill>
            <a:round/>
            <a:headEnd/>
            <a:tailEnd/>
          </a:ln>
        </p:spPr>
        <p:txBody>
          <a:bodyPr wrap="none" lIns="45720" anchor="ctr"/>
          <a:lstStyle/>
          <a:p>
            <a:endParaRPr lang="en-US"/>
          </a:p>
        </p:txBody>
      </p:sp>
      <p:sp>
        <p:nvSpPr>
          <p:cNvPr id="31758" name="Text Box 16"/>
          <p:cNvSpPr txBox="1">
            <a:spLocks noChangeArrowheads="1"/>
          </p:cNvSpPr>
          <p:nvPr/>
        </p:nvSpPr>
        <p:spPr bwMode="auto">
          <a:xfrm>
            <a:off x="4197350" y="4151313"/>
            <a:ext cx="4468813" cy="366712"/>
          </a:xfrm>
          <a:prstGeom prst="rect">
            <a:avLst/>
          </a:prstGeom>
          <a:noFill/>
          <a:ln w="9525" algn="ctr">
            <a:noFill/>
            <a:miter lim="800000"/>
            <a:headEnd/>
            <a:tailEnd/>
          </a:ln>
        </p:spPr>
        <p:txBody>
          <a:bodyPr wrap="none" lIns="45720">
            <a:spAutoFit/>
          </a:bodyPr>
          <a:lstStyle/>
          <a:p>
            <a:r>
              <a:rPr lang="en-US">
                <a:solidFill>
                  <a:srgbClr val="FF3300"/>
                </a:solidFill>
              </a:rPr>
              <a:t>The “big picture” as well as altitude profiles</a:t>
            </a:r>
          </a:p>
        </p:txBody>
      </p:sp>
    </p:spTree>
    <p:extLst>
      <p:ext uri="{BB962C8B-B14F-4D97-AF65-F5344CB8AC3E}">
        <p14:creationId xmlns:p14="http://schemas.microsoft.com/office/powerpoint/2010/main" val="1436519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pPr eaLnBrk="1" hangingPunct="1"/>
            <a:r>
              <a:rPr lang="en-US" sz="3200" dirty="0">
                <a:latin typeface="Arial" charset="0"/>
              </a:rPr>
              <a:t>SSUSI Functional Block </a:t>
            </a:r>
            <a:r>
              <a:rPr lang="en-US" sz="3200" dirty="0" smtClean="0">
                <a:latin typeface="Arial" charset="0"/>
              </a:rPr>
              <a:t>Diagram</a:t>
            </a:r>
            <a:br>
              <a:rPr lang="en-US" sz="3200" dirty="0" smtClean="0">
                <a:latin typeface="Arial" charset="0"/>
              </a:rPr>
            </a:br>
            <a:r>
              <a:rPr lang="en-US" sz="3200" dirty="0" smtClean="0">
                <a:latin typeface="Arial" charset="0"/>
              </a:rPr>
              <a:t>3 Slits, 2 Detectors and </a:t>
            </a:r>
            <a:r>
              <a:rPr lang="en-US" sz="3200" dirty="0" smtClean="0">
                <a:latin typeface="Arial" charset="0"/>
              </a:rPr>
              <a:t>Photometers = COMPLEX!</a:t>
            </a:r>
            <a:endParaRPr lang="en-US" sz="3200" dirty="0">
              <a:latin typeface="Arial" charset="0"/>
            </a:endParaRP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ea typeface="ＭＳ Ｐゴシック" charset="0"/>
                <a:cs typeface="ＭＳ Ｐゴシック" charset="0"/>
              </a:defRPr>
            </a:lvl1pPr>
            <a:lvl2pPr marL="37931725" indent="-37474525" algn="ct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fld id="{0EE9C0B9-860E-DA4E-B73B-2D593D148D42}" type="slidenum">
              <a:rPr lang="en-US" sz="800">
                <a:solidFill>
                  <a:srgbClr val="BFA88D"/>
                </a:solidFill>
              </a:rPr>
              <a:pPr algn="l" eaLnBrk="1" hangingPunct="1"/>
              <a:t>13</a:t>
            </a:fld>
            <a:endParaRPr lang="en-US" sz="800">
              <a:solidFill>
                <a:srgbClr val="BFA88D"/>
              </a:solidFill>
            </a:endParaRPr>
          </a:p>
        </p:txBody>
      </p:sp>
      <p:pic>
        <p:nvPicPr>
          <p:cNvPr id="18437" name="Picture 5" descr="block jan2010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478243"/>
            <a:ext cx="7653338"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80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9698" y="108080"/>
            <a:ext cx="8685702" cy="1061908"/>
          </a:xfrm>
        </p:spPr>
        <p:txBody>
          <a:bodyPr>
            <a:normAutofit/>
          </a:bodyPr>
          <a:lstStyle/>
          <a:p>
            <a:pPr algn="ctr"/>
            <a:r>
              <a:rPr lang="en-US" sz="2800" dirty="0" smtClean="0"/>
              <a:t>SSUSI: Details of the Scanning Imaging Spectrograph</a:t>
            </a:r>
            <a:endParaRPr lang="en-US" sz="2800" dirty="0"/>
          </a:p>
        </p:txBody>
      </p:sp>
      <p:sp>
        <p:nvSpPr>
          <p:cNvPr id="3" name="Content Placeholder 2"/>
          <p:cNvSpPr>
            <a:spLocks noGrp="1"/>
          </p:cNvSpPr>
          <p:nvPr>
            <p:ph idx="1"/>
          </p:nvPr>
        </p:nvSpPr>
        <p:spPr>
          <a:xfrm>
            <a:off x="623888" y="1828800"/>
            <a:ext cx="8062912" cy="4352925"/>
          </a:xfrm>
        </p:spPr>
        <p:txBody>
          <a:bodyPr>
            <a:normAutofit/>
          </a:bodyPr>
          <a:lstStyle/>
          <a:p>
            <a:r>
              <a:rPr lang="en-US" sz="2000" dirty="0" smtClean="0"/>
              <a:t>The SIS subsystem is a far-ultraviolet scanning imaging spectrograph</a:t>
            </a:r>
          </a:p>
          <a:p>
            <a:r>
              <a:rPr lang="en-US" sz="2000" dirty="0" smtClean="0"/>
              <a:t>Measures the Earth’s far-UV airglow on a global basis</a:t>
            </a:r>
          </a:p>
          <a:p>
            <a:r>
              <a:rPr lang="en-US" sz="2000" dirty="0" smtClean="0"/>
              <a:t>Generates 5 simultaneous monochromatic images</a:t>
            </a:r>
          </a:p>
          <a:p>
            <a:r>
              <a:rPr lang="en-US" sz="2000" dirty="0" smtClean="0"/>
              <a:t>Performs a cross track line scan with an overscan onto the limb</a:t>
            </a:r>
          </a:p>
          <a:p>
            <a:r>
              <a:rPr lang="en-US" sz="2000" dirty="0" smtClean="0"/>
              <a:t>Spectral range is 115 to 180 nm</a:t>
            </a:r>
          </a:p>
          <a:p>
            <a:r>
              <a:rPr lang="en-US" sz="2000" dirty="0" smtClean="0"/>
              <a:t>Field of regard is 134.4° cross track by 11.8° along track</a:t>
            </a:r>
          </a:p>
          <a:p>
            <a:r>
              <a:rPr lang="en-US" sz="2000" dirty="0" smtClean="0"/>
              <a:t>Scan period is 22 seconds</a:t>
            </a:r>
          </a:p>
          <a:p>
            <a:r>
              <a:rPr lang="en-US" sz="2000" dirty="0" smtClean="0"/>
              <a:t>Includes redundant detectors, focal plane electronics, and high voltage power supplies</a:t>
            </a:r>
          </a:p>
          <a:p>
            <a:endParaRPr lang="en-US" sz="2000" dirty="0"/>
          </a:p>
        </p:txBody>
      </p:sp>
      <p:sp>
        <p:nvSpPr>
          <p:cNvPr id="5" name="Slide Number Placeholder 4"/>
          <p:cNvSpPr>
            <a:spLocks noGrp="1"/>
          </p:cNvSpPr>
          <p:nvPr>
            <p:ph type="sldNum" sz="quarter" idx="11"/>
          </p:nvPr>
        </p:nvSpPr>
        <p:spPr/>
        <p:txBody>
          <a:bodyPr/>
          <a:lstStyle/>
          <a:p>
            <a:fld id="{DC2A2B66-90A1-9843-8F02-1C4DD473FFFF}"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2102532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err="1" smtClean="0"/>
              <a:t>Flowdown</a:t>
            </a:r>
            <a:r>
              <a:rPr lang="en-US" sz="2400" dirty="0" smtClean="0"/>
              <a:t> of Requirements is </a:t>
            </a:r>
            <a:r>
              <a:rPr lang="en-US" sz="2400" dirty="0" smtClean="0"/>
              <a:t>Driven by Products</a:t>
            </a:r>
            <a:endParaRPr lang="en-US" sz="2400" dirty="0"/>
          </a:p>
        </p:txBody>
      </p:sp>
      <p:pic>
        <p:nvPicPr>
          <p:cNvPr id="4" name="Content Placeholder 3"/>
          <p:cNvPicPr>
            <a:picLocks noGrp="1" noChangeAspect="1"/>
          </p:cNvPicPr>
          <p:nvPr>
            <p:ph idx="1"/>
          </p:nvPr>
        </p:nvPicPr>
        <p:blipFill>
          <a:blip r:embed="rId2"/>
          <a:srcRect t="4127" b="4127"/>
          <a:stretch>
            <a:fillRect/>
          </a:stretch>
        </p:blipFill>
        <p:spPr/>
      </p:pic>
      <p:pic>
        <p:nvPicPr>
          <p:cNvPr id="5" name="Picture 4"/>
          <p:cNvPicPr>
            <a:picLocks noChangeAspect="1"/>
          </p:cNvPicPr>
          <p:nvPr/>
        </p:nvPicPr>
        <p:blipFill>
          <a:blip r:embed="rId2"/>
          <a:stretch>
            <a:fillRect/>
          </a:stretch>
        </p:blipFill>
        <p:spPr>
          <a:xfrm>
            <a:off x="104869" y="826369"/>
            <a:ext cx="9144000" cy="5656308"/>
          </a:xfrm>
          <a:prstGeom prst="rect">
            <a:avLst/>
          </a:prstGeom>
        </p:spPr>
      </p:pic>
    </p:spTree>
    <p:extLst>
      <p:ext uri="{BB962C8B-B14F-4D97-AF65-F5344CB8AC3E}">
        <p14:creationId xmlns:p14="http://schemas.microsoft.com/office/powerpoint/2010/main" val="2919553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dirty="0">
                <a:latin typeface="Arial" charset="0"/>
              </a:rPr>
              <a:t>SSUSI </a:t>
            </a:r>
            <a:r>
              <a:rPr lang="ja-JP" altLang="en-US" dirty="0">
                <a:latin typeface="Arial" charset="0"/>
              </a:rPr>
              <a:t>“</a:t>
            </a:r>
            <a:r>
              <a:rPr lang="en-US" dirty="0">
                <a:latin typeface="Arial" charset="0"/>
              </a:rPr>
              <a:t>Color</a:t>
            </a:r>
            <a:r>
              <a:rPr lang="ja-JP" altLang="en-US" dirty="0">
                <a:latin typeface="Arial" charset="0"/>
              </a:rPr>
              <a:t>”</a:t>
            </a:r>
            <a:r>
              <a:rPr lang="en-US" dirty="0">
                <a:latin typeface="Arial" charset="0"/>
              </a:rPr>
              <a:t> </a:t>
            </a:r>
            <a:r>
              <a:rPr lang="en-US" dirty="0" smtClean="0">
                <a:latin typeface="Arial" charset="0"/>
              </a:rPr>
              <a:t>Definitions Reduces Support Requirements</a:t>
            </a:r>
            <a:endParaRPr lang="en-US" dirty="0">
              <a:latin typeface="Arial" charset="0"/>
            </a:endParaRPr>
          </a:p>
        </p:txBody>
      </p:sp>
      <p:sp>
        <p:nvSpPr>
          <p:cNvPr id="10243" name="Rectangle 3"/>
          <p:cNvSpPr>
            <a:spLocks noGrp="1" noChangeArrowheads="1"/>
          </p:cNvSpPr>
          <p:nvPr>
            <p:ph type="body" idx="1"/>
          </p:nvPr>
        </p:nvSpPr>
        <p:spPr>
          <a:xfrm>
            <a:off x="0" y="1676400"/>
            <a:ext cx="3048000" cy="4038600"/>
          </a:xfrm>
        </p:spPr>
        <p:txBody>
          <a:bodyPr/>
          <a:lstStyle/>
          <a:p>
            <a:r>
              <a:rPr lang="en-US" sz="2000">
                <a:latin typeface="Arial" charset="0"/>
              </a:rPr>
              <a:t>SSUSI produces monochromatic multispectral images by extracting </a:t>
            </a:r>
            <a:r>
              <a:rPr lang="ja-JP" altLang="en-US" sz="2000">
                <a:latin typeface="Arial" charset="0"/>
              </a:rPr>
              <a:t>“</a:t>
            </a:r>
            <a:r>
              <a:rPr lang="en-US" sz="2000">
                <a:latin typeface="Arial" charset="0"/>
              </a:rPr>
              <a:t>colors</a:t>
            </a:r>
            <a:r>
              <a:rPr lang="ja-JP" altLang="en-US" sz="2000">
                <a:latin typeface="Arial" charset="0"/>
              </a:rPr>
              <a:t>”</a:t>
            </a:r>
            <a:r>
              <a:rPr lang="en-US" sz="2000">
                <a:latin typeface="Arial" charset="0"/>
              </a:rPr>
              <a:t> from the observed spectrum.</a:t>
            </a:r>
          </a:p>
          <a:p>
            <a:r>
              <a:rPr lang="en-US" sz="2000">
                <a:latin typeface="Arial" charset="0"/>
              </a:rPr>
              <a:t>The SSUSI </a:t>
            </a:r>
            <a:r>
              <a:rPr lang="ja-JP" altLang="en-US" sz="2000">
                <a:latin typeface="Arial" charset="0"/>
              </a:rPr>
              <a:t>“</a:t>
            </a:r>
            <a:r>
              <a:rPr lang="en-US" sz="2000">
                <a:latin typeface="Arial" charset="0"/>
              </a:rPr>
              <a:t>colors</a:t>
            </a:r>
            <a:r>
              <a:rPr lang="ja-JP" altLang="en-US" sz="2000">
                <a:latin typeface="Arial" charset="0"/>
              </a:rPr>
              <a:t>”</a:t>
            </a:r>
            <a:r>
              <a:rPr lang="en-US" sz="2000">
                <a:latin typeface="Arial" charset="0"/>
              </a:rPr>
              <a:t> reduce data rate while preserving the information required to produce EDRs.</a:t>
            </a:r>
          </a:p>
          <a:p>
            <a:endParaRPr lang="en-US" sz="2000">
              <a:latin typeface="Arial" charset="0"/>
            </a:endParaRPr>
          </a:p>
        </p:txBody>
      </p:sp>
      <p:pic>
        <p:nvPicPr>
          <p:cNvPr id="10244" name="Picture 4" descr="C:\documents\ssusi\misc ssusi figures\AURORAL COLORS.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450" y="1752600"/>
            <a:ext cx="59245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p:cNvSpPr txBox="1">
            <a:spLocks noChangeArrowheads="1"/>
          </p:cNvSpPr>
          <p:nvPr/>
        </p:nvSpPr>
        <p:spPr bwMode="auto">
          <a:xfrm>
            <a:off x="3733800" y="6096000"/>
            <a:ext cx="5181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dirty="0"/>
              <a:t>The highlighted areas indicate the wavelength regions for the five SSUSI colors. The two curves show how the colors reflect changes in the characteristic energy and flux of the incoming particles.</a:t>
            </a:r>
          </a:p>
        </p:txBody>
      </p:sp>
    </p:spTree>
    <p:extLst>
      <p:ext uri="{BB962C8B-B14F-4D97-AF65-F5344CB8AC3E}">
        <p14:creationId xmlns:p14="http://schemas.microsoft.com/office/powerpoint/2010/main" val="3027424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GAIM Provides a Global View at all Local Times</a:t>
            </a:r>
            <a:endParaRPr lang="en-US" dirty="0"/>
          </a:p>
        </p:txBody>
      </p:sp>
      <p:pic>
        <p:nvPicPr>
          <p:cNvPr id="4" name="Content Placeholder 3"/>
          <p:cNvPicPr>
            <a:picLocks noGrp="1" noChangeAspect="1"/>
          </p:cNvPicPr>
          <p:nvPr>
            <p:ph idx="1"/>
          </p:nvPr>
        </p:nvPicPr>
        <p:blipFill>
          <a:blip r:embed="rId2"/>
          <a:srcRect l="-5314" r="-5314"/>
          <a:stretch>
            <a:fillRect/>
          </a:stretch>
        </p:blipFill>
        <p:spPr>
          <a:xfrm>
            <a:off x="241300" y="1219200"/>
            <a:ext cx="8662988" cy="4916488"/>
          </a:xfrm>
        </p:spPr>
      </p:pic>
      <p:sp>
        <p:nvSpPr>
          <p:cNvPr id="5" name="Rectangle 4"/>
          <p:cNvSpPr/>
          <p:nvPr/>
        </p:nvSpPr>
        <p:spPr>
          <a:xfrm>
            <a:off x="3082636" y="4930400"/>
            <a:ext cx="4572000" cy="1477328"/>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en-US" dirty="0"/>
              <a:t>Pixel sizes:</a:t>
            </a:r>
          </a:p>
          <a:p>
            <a:r>
              <a:rPr lang="en-US" dirty="0"/>
              <a:t>Instrument - 10 km x 10 km</a:t>
            </a:r>
          </a:p>
          <a:p>
            <a:r>
              <a:rPr lang="fr-FR" dirty="0"/>
              <a:t>SDR           -  25 km x 50 km</a:t>
            </a:r>
          </a:p>
          <a:p>
            <a:r>
              <a:rPr lang="fr-FR" dirty="0"/>
              <a:t>EDR           - 100 km x 200 km</a:t>
            </a:r>
          </a:p>
          <a:p>
            <a:r>
              <a:rPr lang="fr-FR" dirty="0"/>
              <a:t>GAIM         - 300 km x 600 km</a:t>
            </a:r>
            <a:endParaRPr lang="en-US" dirty="0"/>
          </a:p>
        </p:txBody>
      </p:sp>
    </p:spTree>
    <p:extLst>
      <p:ext uri="{BB962C8B-B14F-4D97-AF65-F5344CB8AC3E}">
        <p14:creationId xmlns:p14="http://schemas.microsoft.com/office/powerpoint/2010/main" val="14515614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SSUSI Provides a Local View, Globally, at one Local Time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559" y="1648509"/>
            <a:ext cx="6394182" cy="4203700"/>
          </a:xfrm>
          <a:prstGeom prst="rect">
            <a:avLst/>
          </a:prstGeom>
        </p:spPr>
      </p:pic>
      <p:sp>
        <p:nvSpPr>
          <p:cNvPr id="5" name="TextBox 4"/>
          <p:cNvSpPr txBox="1"/>
          <p:nvPr/>
        </p:nvSpPr>
        <p:spPr>
          <a:xfrm>
            <a:off x="1004454" y="1108425"/>
            <a:ext cx="7160359" cy="369332"/>
          </a:xfrm>
          <a:prstGeom prst="rect">
            <a:avLst/>
          </a:prstGeom>
          <a:noFill/>
        </p:spPr>
        <p:txBody>
          <a:bodyPr wrap="none" rtlCol="0">
            <a:spAutoFit/>
          </a:bodyPr>
          <a:lstStyle/>
          <a:p>
            <a:r>
              <a:rPr lang="en-US" dirty="0" smtClean="0"/>
              <a:t>Typical SSUSI image – more available on http://</a:t>
            </a:r>
            <a:r>
              <a:rPr lang="en-US" dirty="0" err="1" smtClean="0"/>
              <a:t>ssusi-dev,jhuapl.edu</a:t>
            </a:r>
            <a:endParaRPr lang="en-US" dirty="0"/>
          </a:p>
        </p:txBody>
      </p:sp>
      <p:sp>
        <p:nvSpPr>
          <p:cNvPr id="6" name="TextBox 5"/>
          <p:cNvSpPr txBox="1"/>
          <p:nvPr/>
        </p:nvSpPr>
        <p:spPr>
          <a:xfrm>
            <a:off x="393495" y="5840817"/>
            <a:ext cx="1788491"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Individual swaths – one per orbit</a:t>
            </a:r>
            <a:endParaRPr lang="en-US" dirty="0"/>
          </a:p>
        </p:txBody>
      </p:sp>
      <p:cxnSp>
        <p:nvCxnSpPr>
          <p:cNvPr id="8" name="Straight Arrow Connector 7"/>
          <p:cNvCxnSpPr/>
          <p:nvPr/>
        </p:nvCxnSpPr>
        <p:spPr>
          <a:xfrm flipV="1">
            <a:off x="1734128" y="4525818"/>
            <a:ext cx="771236" cy="1616364"/>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1745673" y="4655127"/>
            <a:ext cx="1200727" cy="1454728"/>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V="1">
            <a:off x="1745673" y="4687454"/>
            <a:ext cx="1648690" cy="1454728"/>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4460111" y="5077149"/>
            <a:ext cx="2993964"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Bubbles – regions where the ionosphere is distorted in 3D (2 examples shown)</a:t>
            </a:r>
            <a:endParaRPr lang="en-US" dirty="0"/>
          </a:p>
        </p:txBody>
      </p:sp>
      <p:cxnSp>
        <p:nvCxnSpPr>
          <p:cNvPr id="16" name="Straight Arrow Connector 15"/>
          <p:cNvCxnSpPr/>
          <p:nvPr/>
        </p:nvCxnSpPr>
        <p:spPr>
          <a:xfrm flipH="1" flipV="1">
            <a:off x="4460111" y="4261397"/>
            <a:ext cx="191696" cy="815752"/>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4651807" y="3622421"/>
            <a:ext cx="677618" cy="1454728"/>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351093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SSUSI Data Products Reflect Operational Use of SSUSI Data</a:t>
            </a:r>
            <a:endParaRPr lang="en-US" dirty="0"/>
          </a:p>
        </p:txBody>
      </p:sp>
      <p:sp>
        <p:nvSpPr>
          <p:cNvPr id="3" name="Content Placeholder 2"/>
          <p:cNvSpPr>
            <a:spLocks noGrp="1"/>
          </p:cNvSpPr>
          <p:nvPr>
            <p:ph idx="1"/>
          </p:nvPr>
        </p:nvSpPr>
        <p:spPr>
          <a:xfrm>
            <a:off x="241200" y="1219533"/>
            <a:ext cx="4419763" cy="4916347"/>
          </a:xfrm>
        </p:spPr>
        <p:txBody>
          <a:bodyPr>
            <a:normAutofit/>
          </a:bodyPr>
          <a:lstStyle/>
          <a:p>
            <a:r>
              <a:rPr lang="en-US" sz="1800" dirty="0" smtClean="0"/>
              <a:t>SSUSI and SSUSI-Lite provide a fine-scale view of the ionosphere</a:t>
            </a:r>
          </a:p>
          <a:p>
            <a:r>
              <a:rPr lang="en-US" sz="1800" dirty="0" smtClean="0"/>
              <a:t>Current scan pattern is fine for smoothing data and providing input for a global model</a:t>
            </a:r>
            <a:endParaRPr lang="en-US" sz="1800" dirty="0"/>
          </a:p>
          <a:p>
            <a:r>
              <a:rPr lang="en-US" sz="1800" dirty="0" smtClean="0"/>
              <a:t>Inherent capability exists to use 3D information from scans</a:t>
            </a:r>
          </a:p>
        </p:txBody>
      </p:sp>
      <p:pic>
        <p:nvPicPr>
          <p:cNvPr id="4" name="Picture 3" descr="SDR griddi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066800"/>
            <a:ext cx="3711626" cy="5486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55" y="4059604"/>
            <a:ext cx="3248800" cy="2279197"/>
          </a:xfrm>
          <a:prstGeom prst="rect">
            <a:avLst/>
          </a:prstGeom>
        </p:spPr>
      </p:pic>
    </p:spTree>
    <p:extLst>
      <p:ext uri="{BB962C8B-B14F-4D97-AF65-F5344CB8AC3E}">
        <p14:creationId xmlns:p14="http://schemas.microsoft.com/office/powerpoint/2010/main" val="28516790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sz="2000" smtClean="0">
                <a:cs typeface="+mj-cs"/>
              </a:rPr>
              <a:t>FUV Spectral Region Exhibits the Signatures of Space Weather in the Upper Atmosphere</a:t>
            </a:r>
          </a:p>
        </p:txBody>
      </p:sp>
      <p:sp>
        <p:nvSpPr>
          <p:cNvPr id="13315" name="Rectangle 3"/>
          <p:cNvSpPr>
            <a:spLocks noGrp="1" noChangeArrowheads="1"/>
          </p:cNvSpPr>
          <p:nvPr>
            <p:ph type="body" sz="half" idx="1"/>
          </p:nvPr>
        </p:nvSpPr>
        <p:spPr>
          <a:xfrm>
            <a:off x="381000" y="1364113"/>
            <a:ext cx="7119938" cy="1903413"/>
          </a:xfrm>
        </p:spPr>
        <p:txBody>
          <a:bodyPr>
            <a:normAutofit fontScale="92500" lnSpcReduction="10000"/>
          </a:bodyPr>
          <a:lstStyle/>
          <a:p>
            <a:pPr eaLnBrk="1" hangingPunct="1">
              <a:defRPr/>
            </a:pPr>
            <a:r>
              <a:rPr lang="en-US" sz="1800" dirty="0" smtClean="0">
                <a:cs typeface="+mn-cs"/>
              </a:rPr>
              <a:t>FUV spectral features were identified and interpreted during 30 years of rocket and spacecraft missions.</a:t>
            </a:r>
          </a:p>
          <a:p>
            <a:pPr eaLnBrk="1" hangingPunct="1">
              <a:defRPr/>
            </a:pPr>
            <a:r>
              <a:rPr lang="en-US" sz="1800" dirty="0" smtClean="0">
                <a:cs typeface="+mn-cs"/>
              </a:rPr>
              <a:t>The table indicates the known processes that can be identified and characterized by their FUV (120 to 180 nm) spectral signatures.</a:t>
            </a:r>
          </a:p>
          <a:p>
            <a:pPr lvl="1">
              <a:defRPr/>
            </a:pPr>
            <a:r>
              <a:rPr lang="en-US" sz="1400" dirty="0" smtClean="0"/>
              <a:t>Your eye sees between 400 and 700nm.</a:t>
            </a:r>
            <a:endParaRPr lang="en-US" sz="1400" dirty="0" smtClean="0">
              <a:cs typeface="+mn-cs"/>
            </a:endParaRPr>
          </a:p>
          <a:p>
            <a:pPr eaLnBrk="1" hangingPunct="1">
              <a:defRPr/>
            </a:pPr>
            <a:r>
              <a:rPr lang="en-US" sz="1800" dirty="0" smtClean="0">
                <a:cs typeface="+mn-cs"/>
              </a:rPr>
              <a:t>Some of these parameters are being used to create higher level data products –such as </a:t>
            </a:r>
            <a:r>
              <a:rPr lang="en-US" sz="1800" dirty="0" err="1" smtClean="0">
                <a:cs typeface="+mn-cs"/>
              </a:rPr>
              <a:t>climatologies</a:t>
            </a:r>
            <a:r>
              <a:rPr lang="en-US" sz="1800" dirty="0" smtClean="0">
                <a:cs typeface="+mn-cs"/>
              </a:rPr>
              <a:t> of </a:t>
            </a:r>
            <a:r>
              <a:rPr lang="en-US" sz="1800" dirty="0" err="1" smtClean="0">
                <a:cs typeface="+mn-cs"/>
              </a:rPr>
              <a:t>auroral</a:t>
            </a:r>
            <a:r>
              <a:rPr lang="en-US" sz="1800" dirty="0" smtClean="0">
                <a:cs typeface="+mn-cs"/>
              </a:rPr>
              <a:t> inputs</a:t>
            </a:r>
          </a:p>
        </p:txBody>
      </p:sp>
      <p:graphicFrame>
        <p:nvGraphicFramePr>
          <p:cNvPr id="13316" name="Group 4"/>
          <p:cNvGraphicFramePr>
            <a:graphicFrameLocks noGrp="1"/>
          </p:cNvGraphicFramePr>
          <p:nvPr>
            <p:ph sz="half" idx="2"/>
            <p:extLst>
              <p:ext uri="{D42A27DB-BD31-4B8C-83A1-F6EECF244321}">
                <p14:modId xmlns:p14="http://schemas.microsoft.com/office/powerpoint/2010/main" val="1380189640"/>
              </p:ext>
            </p:extLst>
          </p:nvPr>
        </p:nvGraphicFramePr>
        <p:xfrm>
          <a:off x="457200" y="3581400"/>
          <a:ext cx="7119938" cy="3016554"/>
        </p:xfrm>
        <a:graphic>
          <a:graphicData uri="http://schemas.openxmlformats.org/drawingml/2006/table">
            <a:tbl>
              <a:tblPr/>
              <a:tblGrid>
                <a:gridCol w="736600"/>
                <a:gridCol w="1530350"/>
                <a:gridCol w="1143000"/>
                <a:gridCol w="1141413"/>
                <a:gridCol w="1284287"/>
                <a:gridCol w="1284288"/>
              </a:tblGrid>
              <a:tr h="200038">
                <a:tc>
                  <a:txBody>
                    <a:bodyPr/>
                    <a:lstStyle/>
                    <a:p>
                      <a:pPr marL="0" marR="0" lvl="0" indent="0" algn="l" defTabSz="914400" rtl="0" eaLnBrk="1" fontAlgn="base" latinLnBrk="0" hangingPunct="1">
                        <a:lnSpc>
                          <a:spcPct val="85000"/>
                        </a:lnSpc>
                        <a:spcBef>
                          <a:spcPct val="0"/>
                        </a:spcBef>
                        <a:spcAft>
                          <a:spcPct val="25000"/>
                        </a:spcAft>
                        <a:buClrTx/>
                        <a:buSzTx/>
                        <a:buFont typeface="Wingdings" charset="0"/>
                        <a:buNone/>
                        <a:tabLst/>
                      </a:pP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HI (121.6 nm)</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OI (130.4 nm)</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OI (135.6 nm)</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N</a:t>
                      </a:r>
                      <a:r>
                        <a:rPr kumimoji="0" lang="en-US" sz="800" b="0"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0" i="0" u="none" strike="noStrike" cap="none" normalizeH="0" baseline="0">
                          <a:ln>
                            <a:noFill/>
                          </a:ln>
                          <a:solidFill>
                            <a:schemeClr val="tx1"/>
                          </a:solidFill>
                          <a:effectLst/>
                          <a:latin typeface="Arial" charset="0"/>
                          <a:ea typeface="ＭＳ Ｐゴシック" charset="0"/>
                          <a:cs typeface="Times New Roman" charset="0"/>
                        </a:rPr>
                        <a:t> (LBHs)</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N</a:t>
                      </a:r>
                      <a:r>
                        <a:rPr kumimoji="0" lang="en-US" sz="800" b="0"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0" i="0" u="none" strike="noStrike" cap="none" normalizeH="0" baseline="0">
                          <a:ln>
                            <a:noFill/>
                          </a:ln>
                          <a:solidFill>
                            <a:schemeClr val="tx1"/>
                          </a:solidFill>
                          <a:effectLst/>
                          <a:latin typeface="Arial" charset="0"/>
                          <a:ea typeface="ＭＳ Ｐゴシック" charset="0"/>
                          <a:cs typeface="Times New Roman" charset="0"/>
                        </a:rPr>
                        <a:t> (LBHl)</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8723">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Dayside Limb</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H profiles and escape rate</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1</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Amount of O</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1" i="0" u="none" strike="noStrike" cap="none" normalizeH="0" baseline="0">
                          <a:ln>
                            <a:noFill/>
                          </a:ln>
                          <a:solidFill>
                            <a:schemeClr val="tx1"/>
                          </a:solidFill>
                          <a:effectLst/>
                          <a:latin typeface="Arial" charset="0"/>
                          <a:ea typeface="ＭＳ Ｐゴシック" charset="0"/>
                          <a:cs typeface="Times New Roman" charset="0"/>
                        </a:rPr>
                        <a:t> absorption</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1</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Char char="•"/>
                        <a:tabLst/>
                      </a:pPr>
                      <a:r>
                        <a:rPr kumimoji="0" lang="en-US" sz="800" b="1" i="0" u="none" strike="noStrike" cap="none" normalizeH="0" baseline="0" dirty="0" smtClean="0">
                          <a:ln>
                            <a:noFill/>
                          </a:ln>
                          <a:solidFill>
                            <a:schemeClr val="tx1"/>
                          </a:solidFill>
                          <a:effectLst/>
                          <a:latin typeface="Arial" charset="0"/>
                          <a:ea typeface="ＭＳ Ｐゴシック" charset="0"/>
                          <a:cs typeface="Times New Roman" charset="0"/>
                        </a:rPr>
                        <a:t>altitude profile</a:t>
                      </a:r>
                    </a:p>
                    <a:p>
                      <a:pPr marL="227013" marR="0" lvl="0" indent="-227013" algn="l" defTabSz="914400" rtl="0" eaLnBrk="1" fontAlgn="base" latinLnBrk="0" hangingPunct="1">
                        <a:lnSpc>
                          <a:spcPct val="85000"/>
                        </a:lnSpc>
                        <a:spcBef>
                          <a:spcPct val="0"/>
                        </a:spcBef>
                        <a:spcAft>
                          <a:spcPct val="25000"/>
                        </a:spcAft>
                        <a:buClrTx/>
                        <a:buSzTx/>
                        <a:buFontTx/>
                        <a:buChar char="•"/>
                        <a:tabLst/>
                      </a:pPr>
                      <a:r>
                        <a:rPr kumimoji="0" lang="en-US" sz="800" b="1" i="0" u="none" strike="noStrike" cap="none" normalizeH="0" baseline="0" dirty="0" smtClean="0">
                          <a:ln>
                            <a:noFill/>
                          </a:ln>
                          <a:solidFill>
                            <a:schemeClr val="tx1"/>
                          </a:solidFill>
                          <a:effectLst/>
                          <a:latin typeface="Arial" charset="0"/>
                          <a:ea typeface="ＭＳ Ｐゴシック" charset="0"/>
                          <a:cs typeface="Times New Roman" charset="0"/>
                        </a:rPr>
                        <a:t>O+ topside</a:t>
                      </a:r>
                      <a:endParaRPr kumimoji="0" lang="en-US" sz="800" b="1" i="0" u="none" strike="noStrike" cap="none" normalizeH="0" baseline="0" dirty="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Amount of O</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1" i="0" u="none" strike="noStrike" cap="none" normalizeH="0" baseline="0">
                          <a:ln>
                            <a:noFill/>
                          </a:ln>
                          <a:solidFill>
                            <a:schemeClr val="tx1"/>
                          </a:solidFill>
                          <a:effectLst/>
                          <a:latin typeface="Arial" charset="0"/>
                          <a:ea typeface="ＭＳ Ｐゴシック" charset="0"/>
                          <a:cs typeface="Times New Roman" charset="0"/>
                        </a:rPr>
                        <a:t> as seen in absorption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N</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1" i="0" u="none" strike="noStrike" cap="none" normalizeH="0" baseline="0">
                          <a:ln>
                            <a:noFill/>
                          </a:ln>
                          <a:solidFill>
                            <a:schemeClr val="tx1"/>
                          </a:solidFill>
                          <a:effectLst/>
                          <a:latin typeface="Arial" charset="0"/>
                          <a:ea typeface="ＭＳ Ｐゴシック" charset="0"/>
                          <a:cs typeface="Times New Roman" charset="0"/>
                        </a:rPr>
                        <a:t>, Temperature </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8723">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Dayside Disk</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Column H</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Amount of O</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1" i="0" u="none" strike="noStrike" cap="none" normalizeH="0" baseline="0">
                          <a:ln>
                            <a:noFill/>
                          </a:ln>
                          <a:solidFill>
                            <a:schemeClr val="tx1"/>
                          </a:solidFill>
                          <a:effectLst/>
                          <a:latin typeface="Arial" charset="0"/>
                          <a:ea typeface="ＭＳ Ｐゴシック" charset="0"/>
                          <a:cs typeface="Times New Roman" charset="0"/>
                        </a:rPr>
                        <a:t> absorption</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1</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 Used with LBHs to form O/N</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N</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1" i="0" u="none" strike="noStrike" cap="none" normalizeH="0" baseline="0">
                          <a:ln>
                            <a:noFill/>
                          </a:ln>
                          <a:solidFill>
                            <a:schemeClr val="tx1"/>
                          </a:solidFill>
                          <a:effectLst/>
                          <a:latin typeface="Arial" charset="0"/>
                          <a:ea typeface="ＭＳ Ｐゴシック" charset="0"/>
                          <a:cs typeface="Times New Roman" charset="0"/>
                        </a:rPr>
                        <a:t>, Solar EUV</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Solar EUV</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7446">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Nightside Limb</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H profile and escape rate</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Times New Roman" charset="0"/>
                          <a:cs typeface="SymbolMono BT" charset="0"/>
                        </a:rPr>
                        <a:t>Ion/ENA precipitation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just"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EDP</a:t>
                      </a:r>
                    </a:p>
                    <a:p>
                      <a:pPr marL="227013" marR="0" lvl="0" indent="-227013" algn="just" defTabSz="914400" rtl="0" eaLnBrk="0" fontAlgn="base" latinLnBrk="0" hangingPunct="0">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HmF2</a:t>
                      </a:r>
                    </a:p>
                    <a:p>
                      <a:pPr marL="227013" marR="0" lvl="0" indent="-227013" algn="just" defTabSz="914400" rtl="0" eaLnBrk="0" fontAlgn="base" latinLnBrk="0" hangingPunct="0">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NmF2</a:t>
                      </a:r>
                    </a:p>
                    <a:p>
                      <a:pPr marL="227013" marR="0" lvl="0" indent="-227013" algn="just" defTabSz="914400" rtl="0" eaLnBrk="0" fontAlgn="base" latinLnBrk="0" hangingPunct="0">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T</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plasma</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Ion/ENA precipitation characteristic energy</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Ion/ENA precipitation characteristic energy</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0603">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Nightside Disk</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Geocorna and </a:t>
                      </a:r>
                      <a:r>
                        <a:rPr kumimoji="0" lang="en-US" sz="800" b="1" i="0" u="none" strike="noStrike" cap="none" normalizeH="0" baseline="0">
                          <a:ln>
                            <a:noFill/>
                          </a:ln>
                          <a:solidFill>
                            <a:schemeClr val="tx1"/>
                          </a:solidFill>
                          <a:effectLst/>
                          <a:latin typeface="Arial" charset="0"/>
                          <a:ea typeface="Times New Roman" charset="0"/>
                          <a:cs typeface="SymbolMono BT" charset="0"/>
                        </a:rPr>
                        <a:t>Ion/ENA precipitation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Times New Roman" charset="0"/>
                          <a:cs typeface="SymbolMono BT" charset="0"/>
                        </a:rPr>
                        <a:t>Ion/ENA precipitation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Symbol" charset="0"/>
                          <a:ea typeface="Times New Roman" charset="0"/>
                          <a:cs typeface="SymbolMono BT" charset="0"/>
                        </a:rPr>
                        <a:t>ò</a:t>
                      </a:r>
                      <a:r>
                        <a:rPr kumimoji="0" lang="en-US" sz="800" b="1" i="0" u="none" strike="noStrike" cap="none" normalizeH="0" baseline="0">
                          <a:ln>
                            <a:noFill/>
                          </a:ln>
                          <a:solidFill>
                            <a:schemeClr val="tx1"/>
                          </a:solidFill>
                          <a:effectLst/>
                          <a:latin typeface="Arial" charset="0"/>
                          <a:ea typeface="Times New Roman" charset="0"/>
                          <a:cs typeface="SymbolMono BT" charset="0"/>
                        </a:rPr>
                        <a:t>n</a:t>
                      </a:r>
                      <a:r>
                        <a:rPr kumimoji="0" lang="en-US" sz="800" b="1" i="0" u="none" strike="noStrike" cap="none" normalizeH="0" baseline="-30000">
                          <a:ln>
                            <a:noFill/>
                          </a:ln>
                          <a:solidFill>
                            <a:schemeClr val="tx1"/>
                          </a:solidFill>
                          <a:effectLst/>
                          <a:latin typeface="Arial" charset="0"/>
                          <a:ea typeface="Times New Roman" charset="0"/>
                          <a:cs typeface="SymbolMono BT" charset="0"/>
                        </a:rPr>
                        <a:t>e</a:t>
                      </a:r>
                      <a:r>
                        <a:rPr kumimoji="0" lang="en-US" sz="800" b="1" i="0" u="none" strike="noStrike" cap="none" normalizeH="0" baseline="30000">
                          <a:ln>
                            <a:noFill/>
                          </a:ln>
                          <a:solidFill>
                            <a:schemeClr val="tx1"/>
                          </a:solidFill>
                          <a:effectLst/>
                          <a:latin typeface="Arial" charset="0"/>
                          <a:ea typeface="Times New Roman" charset="0"/>
                          <a:cs typeface="SymbolMono BT" charset="0"/>
                        </a:rPr>
                        <a:t>2</a:t>
                      </a:r>
                      <a:r>
                        <a:rPr kumimoji="0" lang="en-US" sz="800" b="1" i="0" u="none" strike="noStrike" cap="none" normalizeH="0" baseline="0">
                          <a:ln>
                            <a:noFill/>
                          </a:ln>
                          <a:solidFill>
                            <a:schemeClr val="tx1"/>
                          </a:solidFill>
                          <a:effectLst/>
                          <a:latin typeface="Arial" charset="0"/>
                          <a:ea typeface="Times New Roman" charset="0"/>
                          <a:cs typeface="SymbolMono BT" charset="0"/>
                        </a:rPr>
                        <a:t>ds (line of sight) and </a:t>
                      </a:r>
                    </a:p>
                    <a:p>
                      <a:pPr marL="227013" marR="0" lvl="0" indent="-227013" algn="l" defTabSz="914400" rtl="0" eaLnBrk="0" fontAlgn="base" latinLnBrk="0" hangingPunct="0">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Symbol" charset="0"/>
                          <a:ea typeface="Times New Roman" charset="0"/>
                          <a:cs typeface="SymbolMono BT" charset="0"/>
                        </a:rPr>
                        <a:t>ò</a:t>
                      </a:r>
                      <a:r>
                        <a:rPr kumimoji="0" lang="en-US" sz="800" b="1" i="0" u="none" strike="noStrike" cap="none" normalizeH="0" baseline="0">
                          <a:ln>
                            <a:noFill/>
                          </a:ln>
                          <a:solidFill>
                            <a:schemeClr val="tx1"/>
                          </a:solidFill>
                          <a:effectLst/>
                          <a:latin typeface="Arial" charset="0"/>
                          <a:ea typeface="Times New Roman" charset="0"/>
                          <a:cs typeface="SymbolMono BT" charset="0"/>
                        </a:rPr>
                        <a:t>n</a:t>
                      </a:r>
                      <a:r>
                        <a:rPr kumimoji="0" lang="en-US" sz="800" b="1" i="0" u="none" strike="noStrike" cap="none" normalizeH="0" baseline="-30000">
                          <a:ln>
                            <a:noFill/>
                          </a:ln>
                          <a:solidFill>
                            <a:schemeClr val="tx1"/>
                          </a:solidFill>
                          <a:effectLst/>
                          <a:latin typeface="Arial" charset="0"/>
                          <a:ea typeface="Times New Roman" charset="0"/>
                          <a:cs typeface="SymbolMono BT" charset="0"/>
                        </a:rPr>
                        <a:t>e</a:t>
                      </a:r>
                      <a:r>
                        <a:rPr kumimoji="0" lang="en-US" sz="800" b="1" i="0" u="none" strike="noStrike" cap="none" normalizeH="0" baseline="0">
                          <a:ln>
                            <a:noFill/>
                          </a:ln>
                          <a:solidFill>
                            <a:schemeClr val="tx1"/>
                          </a:solidFill>
                          <a:effectLst/>
                          <a:latin typeface="Arial" charset="0"/>
                          <a:ea typeface="Times New Roman" charset="0"/>
                          <a:cs typeface="SymbolMono BT" charset="0"/>
                        </a:rPr>
                        <a:t>dz (vertical TEC)</a:t>
                      </a:r>
                    </a:p>
                    <a:p>
                      <a:pPr marL="227013" marR="0" lvl="0" indent="-227013" algn="l" defTabSz="914400" rtl="0" eaLnBrk="0" fontAlgn="base" latinLnBrk="0" hangingPunct="0">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Times New Roman" charset="0"/>
                          <a:cs typeface="SymbolMono BT" charset="0"/>
                        </a:rPr>
                        <a:t>Ion/ENA precipitation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Ion/ENA precipitation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Ion/ENA precipitation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555">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Auroral Zone</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Region of proton precipitation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Auroral Boundary and amount of column O</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1" i="0" u="none" strike="noStrike" cap="none" normalizeH="0" baseline="0">
                          <a:ln>
                            <a:noFill/>
                          </a:ln>
                          <a:solidFill>
                            <a:schemeClr val="tx1"/>
                          </a:solidFill>
                          <a:effectLst/>
                          <a:latin typeface="Arial" charset="0"/>
                          <a:ea typeface="ＭＳ Ｐゴシック" charset="0"/>
                          <a:cs typeface="Times New Roman" charset="0"/>
                        </a:rPr>
                        <a:t> present</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1</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Region of electron and (possibly) proton precipitation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Used with LBHl to form Eo and the ionization rate and conductance information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dirty="0">
                          <a:ln>
                            <a:noFill/>
                          </a:ln>
                          <a:solidFill>
                            <a:schemeClr val="tx1"/>
                          </a:solidFill>
                          <a:effectLst/>
                          <a:latin typeface="Arial" charset="0"/>
                          <a:ea typeface="ＭＳ Ｐゴシック" charset="0"/>
                          <a:cs typeface="Times New Roman" charset="0"/>
                        </a:rPr>
                        <a:t>Measure of the effective precipitating flux, used with </a:t>
                      </a:r>
                      <a:r>
                        <a:rPr kumimoji="0" lang="en-US" sz="800" b="1" i="0" u="none" strike="noStrike" cap="none" normalizeH="0" baseline="0" dirty="0" err="1">
                          <a:ln>
                            <a:noFill/>
                          </a:ln>
                          <a:solidFill>
                            <a:schemeClr val="tx1"/>
                          </a:solidFill>
                          <a:effectLst/>
                          <a:latin typeface="Arial" charset="0"/>
                          <a:ea typeface="ＭＳ Ｐゴシック" charset="0"/>
                          <a:cs typeface="Times New Roman" charset="0"/>
                        </a:rPr>
                        <a:t>LBHl</a:t>
                      </a:r>
                      <a:r>
                        <a:rPr kumimoji="0" lang="en-US" sz="800" b="1" i="0" u="none" strike="noStrike" cap="none" normalizeH="0" baseline="0" dirty="0">
                          <a:ln>
                            <a:noFill/>
                          </a:ln>
                          <a:solidFill>
                            <a:schemeClr val="tx1"/>
                          </a:solidFill>
                          <a:effectLst/>
                          <a:latin typeface="Arial" charset="0"/>
                          <a:ea typeface="ＭＳ Ｐゴシック" charset="0"/>
                          <a:cs typeface="Times New Roman" charset="0"/>
                        </a:rPr>
                        <a:t> to form </a:t>
                      </a:r>
                      <a:r>
                        <a:rPr kumimoji="0" lang="en-US" sz="800" b="1" i="0" u="none" strike="noStrike" cap="none" normalizeH="0" baseline="0" dirty="0" err="1">
                          <a:ln>
                            <a:noFill/>
                          </a:ln>
                          <a:solidFill>
                            <a:schemeClr val="tx1"/>
                          </a:solidFill>
                          <a:effectLst/>
                          <a:latin typeface="Arial" charset="0"/>
                          <a:ea typeface="ＭＳ Ｐゴシック" charset="0"/>
                          <a:cs typeface="Times New Roman" charset="0"/>
                        </a:rPr>
                        <a:t>Eo</a:t>
                      </a:r>
                      <a:r>
                        <a:rPr kumimoji="0" lang="en-US" sz="800" b="1" i="0" u="none" strike="noStrike" cap="none" normalizeH="0" baseline="0" dirty="0">
                          <a:ln>
                            <a:noFill/>
                          </a:ln>
                          <a:solidFill>
                            <a:schemeClr val="tx1"/>
                          </a:solidFill>
                          <a:effectLst/>
                          <a:latin typeface="Arial" charset="0"/>
                          <a:ea typeface="ＭＳ Ｐゴシック" charset="0"/>
                          <a:cs typeface="Times New Roman" charset="0"/>
                        </a:rPr>
                        <a:t> and the ionization rate and conductance information</a:t>
                      </a:r>
                      <a:endParaRPr kumimoji="0" lang="en-US" sz="800" b="1" i="0" u="none" strike="noStrike" cap="none" normalizeH="0" baseline="0" dirty="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2061977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3850982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438400" y="0"/>
            <a:ext cx="4266385" cy="6858000"/>
          </a:xfrm>
          <a:prstGeom prst="rect">
            <a:avLst/>
          </a:prstGeom>
        </p:spPr>
      </p:pic>
    </p:spTree>
    <p:extLst>
      <p:ext uri="{BB962C8B-B14F-4D97-AF65-F5344CB8AC3E}">
        <p14:creationId xmlns:p14="http://schemas.microsoft.com/office/powerpoint/2010/main" val="3224821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146300" y="0"/>
            <a:ext cx="4834527" cy="6858000"/>
          </a:xfrm>
          <a:prstGeom prst="rect">
            <a:avLst/>
          </a:prstGeom>
        </p:spPr>
      </p:pic>
    </p:spTree>
    <p:extLst>
      <p:ext uri="{BB962C8B-B14F-4D97-AF65-F5344CB8AC3E}">
        <p14:creationId xmlns:p14="http://schemas.microsoft.com/office/powerpoint/2010/main" val="2380027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168739" y="1041722"/>
            <a:ext cx="4756504" cy="5168577"/>
          </a:xfrm>
          <a:prstGeom prst="rect">
            <a:avLst/>
          </a:prstGeom>
        </p:spPr>
      </p:pic>
    </p:spTree>
    <p:extLst>
      <p:ext uri="{BB962C8B-B14F-4D97-AF65-F5344CB8AC3E}">
        <p14:creationId xmlns:p14="http://schemas.microsoft.com/office/powerpoint/2010/main" val="2314151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298700" y="0"/>
            <a:ext cx="4535521" cy="6858000"/>
          </a:xfrm>
          <a:prstGeom prst="rect">
            <a:avLst/>
          </a:prstGeom>
        </p:spPr>
      </p:pic>
    </p:spTree>
    <p:extLst>
      <p:ext uri="{BB962C8B-B14F-4D97-AF65-F5344CB8AC3E}">
        <p14:creationId xmlns:p14="http://schemas.microsoft.com/office/powerpoint/2010/main" val="2026691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370316" y="1148347"/>
            <a:ext cx="4297733" cy="4998451"/>
          </a:xfrm>
          <a:prstGeom prst="rect">
            <a:avLst/>
          </a:prstGeom>
        </p:spPr>
      </p:pic>
    </p:spTree>
    <p:extLst>
      <p:ext uri="{BB962C8B-B14F-4D97-AF65-F5344CB8AC3E}">
        <p14:creationId xmlns:p14="http://schemas.microsoft.com/office/powerpoint/2010/main" val="695865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normAutofit fontScale="90000"/>
          </a:bodyPr>
          <a:lstStyle/>
          <a:p>
            <a:pPr eaLnBrk="1" hangingPunct="1"/>
            <a:r>
              <a:rPr lang="en-US" sz="3200" dirty="0">
                <a:latin typeface="Arial" charset="0"/>
              </a:rPr>
              <a:t>SSUSI Flight </a:t>
            </a:r>
            <a:r>
              <a:rPr lang="en-US" sz="3200" dirty="0" smtClean="0">
                <a:latin typeface="Arial" charset="0"/>
              </a:rPr>
              <a:t>Sensors Varied in Response to Observed Performance on Orbit</a:t>
            </a:r>
            <a:endParaRPr lang="en-US" sz="3200" dirty="0">
              <a:latin typeface="Arial" charset="0"/>
            </a:endParaRPr>
          </a:p>
        </p:txBody>
      </p:sp>
      <p:sp>
        <p:nvSpPr>
          <p:cNvPr id="389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charset="0"/>
                <a:ea typeface="ＭＳ Ｐゴシック" charset="0"/>
                <a:cs typeface="ＭＳ Ｐゴシック" charset="0"/>
              </a:defRPr>
            </a:lvl1pPr>
            <a:lvl2pPr marL="37931725" indent="-37474525" algn="ct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fld id="{422B0FDA-EDCB-544E-B205-D2892A31F147}" type="slidenum">
              <a:rPr lang="en-US" sz="800">
                <a:solidFill>
                  <a:srgbClr val="BFA88D"/>
                </a:solidFill>
              </a:rPr>
              <a:pPr algn="l" eaLnBrk="1" hangingPunct="1"/>
              <a:t>26</a:t>
            </a:fld>
            <a:endParaRPr lang="en-US" sz="800">
              <a:solidFill>
                <a:srgbClr val="BFA88D"/>
              </a:solidFill>
            </a:endParaRPr>
          </a:p>
        </p:txBody>
      </p:sp>
      <p:graphicFrame>
        <p:nvGraphicFramePr>
          <p:cNvPr id="42040" name="Group 56"/>
          <p:cNvGraphicFramePr>
            <a:graphicFrameLocks noGrp="1"/>
          </p:cNvGraphicFramePr>
          <p:nvPr>
            <p:extLst>
              <p:ext uri="{D42A27DB-BD31-4B8C-83A1-F6EECF244321}">
                <p14:modId xmlns:p14="http://schemas.microsoft.com/office/powerpoint/2010/main" val="432293201"/>
              </p:ext>
            </p:extLst>
          </p:nvPr>
        </p:nvGraphicFramePr>
        <p:xfrm>
          <a:off x="1295400" y="1943100"/>
          <a:ext cx="6553200" cy="3596198"/>
        </p:xfrm>
        <a:graphic>
          <a:graphicData uri="http://schemas.openxmlformats.org/drawingml/2006/table">
            <a:tbl>
              <a:tblPr/>
              <a:tblGrid>
                <a:gridCol w="1311275"/>
                <a:gridCol w="1309688"/>
                <a:gridCol w="1311275"/>
                <a:gridCol w="1309687"/>
                <a:gridCol w="1311275"/>
              </a:tblGrid>
              <a:tr h="398463">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Flight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F16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F17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F18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F19 / F20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Serial 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01 / 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SIS Grating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dirty="0" smtClean="0">
                          <a:ln>
                            <a:noFill/>
                          </a:ln>
                          <a:solidFill>
                            <a:schemeClr val="tx1"/>
                          </a:solidFill>
                          <a:effectLst/>
                          <a:latin typeface="Arial" charset="0"/>
                          <a:ea typeface="ＭＳ Ｐゴシック" charset="0"/>
                          <a:cs typeface="ＭＳ Ｐゴシック" charset="0"/>
                        </a:rPr>
                        <a:t>Hyperfine Ruled</a:t>
                      </a:r>
                      <a:endPar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SSUSI blazed holographic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GUVI unblazed holographic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dirty="0" smtClean="0">
                          <a:ln>
                            <a:noFill/>
                          </a:ln>
                          <a:solidFill>
                            <a:schemeClr val="tx1"/>
                          </a:solidFill>
                          <a:effectLst/>
                          <a:latin typeface="Arial" charset="0"/>
                          <a:ea typeface="ＭＳ Ｐゴシック" charset="0"/>
                          <a:cs typeface="ＭＳ Ｐゴシック" charset="0"/>
                        </a:rPr>
                        <a:t>Hyperfine Ruled</a:t>
                      </a:r>
                      <a:endPar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Sun Sensor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Included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Removed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Removed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Removed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Detector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SAIC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Photek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Photek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Photek        (new feedthru)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Detector #2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SAIC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SAIC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SAIC           (with mask)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Photek        (new feedthru)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SIS Aperture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250 mm</a:t>
                      </a:r>
                      <a:r>
                        <a:rPr kumimoji="0" lang="en-US" sz="1200" b="1" i="0" u="none" strike="noStrike" cap="none" normalizeH="0" baseline="30000">
                          <a:ln>
                            <a:noFill/>
                          </a:ln>
                          <a:solidFill>
                            <a:schemeClr val="tx1"/>
                          </a:solidFill>
                          <a:effectLst/>
                          <a:latin typeface="Arial" charset="0"/>
                          <a:ea typeface="ＭＳ Ｐゴシック" charset="0"/>
                          <a:cs typeface="ＭＳ Ｐゴシック" charset="0"/>
                        </a:rPr>
                        <a:t>2</a:t>
                      </a:r>
                      <a:endParaRPr kumimoji="0" lang="en-US" sz="1200" b="1"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500 mm</a:t>
                      </a:r>
                      <a:r>
                        <a:rPr kumimoji="0" lang="en-US" sz="1200" b="1" i="0" u="none" strike="noStrike" cap="none" normalizeH="0" baseline="30000">
                          <a:ln>
                            <a:noFill/>
                          </a:ln>
                          <a:solidFill>
                            <a:schemeClr val="tx1"/>
                          </a:solidFill>
                          <a:effectLst/>
                          <a:latin typeface="Arial" charset="0"/>
                          <a:ea typeface="ＭＳ Ｐゴシック" charset="0"/>
                          <a:cs typeface="ＭＳ Ｐゴシック" charset="0"/>
                        </a:rPr>
                        <a:t>2</a:t>
                      </a:r>
                      <a:endParaRPr kumimoji="0" lang="en-US" sz="1200" b="1"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500 mm</a:t>
                      </a:r>
                      <a:r>
                        <a:rPr kumimoji="0" lang="en-US" sz="1200" b="1" i="0" u="none" strike="noStrike" cap="none" normalizeH="0" baseline="30000">
                          <a:ln>
                            <a:noFill/>
                          </a:ln>
                          <a:solidFill>
                            <a:schemeClr val="tx1"/>
                          </a:solidFill>
                          <a:effectLst/>
                          <a:latin typeface="Arial" charset="0"/>
                          <a:ea typeface="ＭＳ Ｐゴシック" charset="0"/>
                          <a:cs typeface="ＭＳ Ｐゴシック" charset="0"/>
                        </a:rPr>
                        <a:t>2</a:t>
                      </a:r>
                      <a:endParaRPr kumimoji="0" lang="en-US" sz="1200" b="1"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500 mm</a:t>
                      </a:r>
                      <a:r>
                        <a:rPr kumimoji="0" lang="en-US" sz="1200" b="1" i="0" u="none" strike="noStrike" cap="none" normalizeH="0" baseline="30000">
                          <a:ln>
                            <a:noFill/>
                          </a:ln>
                          <a:solidFill>
                            <a:schemeClr val="tx1"/>
                          </a:solidFill>
                          <a:effectLst/>
                          <a:latin typeface="Arial" charset="0"/>
                          <a:ea typeface="ＭＳ Ｐゴシック" charset="0"/>
                          <a:cs typeface="ＭＳ Ｐゴシック" charset="0"/>
                        </a:rPr>
                        <a:t>2</a:t>
                      </a:r>
                      <a:endParaRPr kumimoji="0" lang="en-US" sz="1200" b="1"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Operational Slit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Narrow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Wide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Wide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dirty="0" smtClean="0">
                          <a:ln>
                            <a:noFill/>
                          </a:ln>
                          <a:solidFill>
                            <a:schemeClr val="tx1"/>
                          </a:solidFill>
                          <a:effectLst/>
                          <a:latin typeface="Arial" charset="0"/>
                          <a:ea typeface="ＭＳ Ｐゴシック" charset="0"/>
                          <a:cs typeface="ＭＳ Ｐゴシック" charset="0"/>
                        </a:rPr>
                        <a:t>Medium</a:t>
                      </a:r>
                      <a:endPar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NPS Threshold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2X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2X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25000"/>
                        </a:spcAft>
                        <a:buClrTx/>
                        <a:buSzTx/>
                        <a:buFont typeface="Wingdings" charset="0"/>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2X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8979" name="TextBox 5"/>
          <p:cNvSpPr txBox="1">
            <a:spLocks noChangeArrowheads="1"/>
          </p:cNvSpPr>
          <p:nvPr/>
        </p:nvSpPr>
        <p:spPr bwMode="auto">
          <a:xfrm>
            <a:off x="1231900" y="5803900"/>
            <a:ext cx="665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charset="0"/>
                <a:ea typeface="ＭＳ Ｐゴシック" charset="0"/>
                <a:cs typeface="ＭＳ Ｐゴシック" charset="0"/>
              </a:defRPr>
            </a:lvl1pPr>
            <a:lvl2pPr marL="37931725" indent="-37474525" algn="ct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defTabSz="914400" eaLnBrk="1" fontAlgn="base" hangingPunct="1">
              <a:spcBef>
                <a:spcPct val="0"/>
              </a:spcBef>
              <a:spcAft>
                <a:spcPct val="0"/>
              </a:spcAft>
            </a:pPr>
            <a:r>
              <a:rPr lang="en-US" sz="1400">
                <a:solidFill>
                  <a:srgbClr val="000000"/>
                </a:solidFill>
              </a:rPr>
              <a:t>Unit serial numbers defined in order of original SSUSI deliveries in the 1990</a:t>
            </a:r>
            <a:r>
              <a:rPr lang="ja-JP" altLang="en-US" sz="1400">
                <a:solidFill>
                  <a:srgbClr val="000000"/>
                </a:solidFill>
              </a:rPr>
              <a:t>’</a:t>
            </a:r>
            <a:r>
              <a:rPr lang="en-US" sz="1400">
                <a:solidFill>
                  <a:srgbClr val="000000"/>
                </a:solidFill>
              </a:rPr>
              <a:t>s.</a:t>
            </a:r>
          </a:p>
          <a:p>
            <a:pPr algn="l" defTabSz="914400" eaLnBrk="1" fontAlgn="base" hangingPunct="1">
              <a:spcBef>
                <a:spcPct val="0"/>
              </a:spcBef>
              <a:spcAft>
                <a:spcPct val="0"/>
              </a:spcAft>
            </a:pPr>
            <a:r>
              <a:rPr lang="en-US" sz="1400">
                <a:solidFill>
                  <a:srgbClr val="000000"/>
                </a:solidFill>
              </a:rPr>
              <a:t>SN05 selected for first flight based on having SAIC detectors with lowest red leak.</a:t>
            </a:r>
          </a:p>
        </p:txBody>
      </p:sp>
    </p:spTree>
    <p:extLst>
      <p:ext uri="{BB962C8B-B14F-4D97-AF65-F5344CB8AC3E}">
        <p14:creationId xmlns:p14="http://schemas.microsoft.com/office/powerpoint/2010/main" val="3804007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20000"/>
          </a:bodyPr>
          <a:lstStyle/>
          <a:p>
            <a:r>
              <a:rPr lang="en-US" dirty="0" smtClean="0"/>
              <a:t>Remember: this is web site is not supported by NASA, NSF or the Air Force for science </a:t>
            </a:r>
            <a:r>
              <a:rPr lang="en-US" dirty="0" smtClean="0"/>
              <a:t>use</a:t>
            </a:r>
          </a:p>
          <a:p>
            <a:pPr lvl="1"/>
            <a:r>
              <a:rPr lang="en-US" dirty="0" smtClean="0"/>
              <a:t>We do want suggestions</a:t>
            </a:r>
          </a:p>
          <a:p>
            <a:pPr lvl="1"/>
            <a:r>
              <a:rPr lang="en-US" dirty="0" smtClean="0"/>
              <a:t>We can incorporate new products </a:t>
            </a:r>
            <a:endParaRPr lang="en-US" dirty="0" smtClean="0"/>
          </a:p>
          <a:p>
            <a:r>
              <a:rPr lang="en-US" dirty="0" smtClean="0"/>
              <a:t>The SSUSI instruments are complicated and reach back 25 years</a:t>
            </a:r>
          </a:p>
          <a:p>
            <a:r>
              <a:rPr lang="en-US" dirty="0" smtClean="0"/>
              <a:t>The SSUSI orbits are near the terminator and, consequently, yield data that are both useful and complex</a:t>
            </a:r>
            <a:r>
              <a:rPr lang="en-US" dirty="0" smtClean="0"/>
              <a:t>.</a:t>
            </a:r>
          </a:p>
          <a:p>
            <a:r>
              <a:rPr lang="en-US" dirty="0" smtClean="0"/>
              <a:t>Involve the team in data analysis efforts and papers.</a:t>
            </a:r>
            <a:endParaRPr lang="en-US" dirty="0"/>
          </a:p>
        </p:txBody>
      </p:sp>
      <p:sp>
        <p:nvSpPr>
          <p:cNvPr id="5" name="Title 4"/>
          <p:cNvSpPr>
            <a:spLocks noGrp="1"/>
          </p:cNvSpPr>
          <p:nvPr>
            <p:ph type="title"/>
          </p:nvPr>
        </p:nvSpPr>
        <p:spPr/>
        <p:txBody>
          <a:bodyPr/>
          <a:lstStyle/>
          <a:p>
            <a:r>
              <a:rPr lang="en-US" dirty="0" smtClean="0"/>
              <a:t>SSUSI Data are Available</a:t>
            </a:r>
            <a:endParaRPr lang="en-US" dirty="0"/>
          </a:p>
        </p:txBody>
      </p:sp>
    </p:spTree>
    <p:extLst>
      <p:ext uri="{BB962C8B-B14F-4D97-AF65-F5344CB8AC3E}">
        <p14:creationId xmlns:p14="http://schemas.microsoft.com/office/powerpoint/2010/main" val="734107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Use Case for SSUSI with GPS RO</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15533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852" y="1488172"/>
            <a:ext cx="5726384" cy="5120631"/>
          </a:xfrm>
        </p:spPr>
        <p:txBody>
          <a:bodyPr>
            <a:normAutofit fontScale="70000" lnSpcReduction="20000"/>
          </a:bodyPr>
          <a:lstStyle/>
          <a:p>
            <a:r>
              <a:rPr lang="en-US" dirty="0" smtClean="0"/>
              <a:t>The community generally accepts the “truthiness” of GPS RO</a:t>
            </a:r>
          </a:p>
          <a:p>
            <a:pPr lvl="1"/>
            <a:r>
              <a:rPr lang="en-US" dirty="0" smtClean="0"/>
              <a:t>Also provides a measure of scintillation that can now be </a:t>
            </a:r>
            <a:r>
              <a:rPr lang="en-US" dirty="0" err="1" smtClean="0"/>
              <a:t>geolocated</a:t>
            </a:r>
            <a:r>
              <a:rPr lang="en-US" dirty="0" smtClean="0"/>
              <a:t> (can’t do this without SSUSI-Lite imagery or lots of assumptions).</a:t>
            </a:r>
          </a:p>
          <a:p>
            <a:pPr lvl="1"/>
            <a:r>
              <a:rPr lang="en-US" dirty="0" smtClean="0"/>
              <a:t>Note that GPS RO only provides information on scintillation at GPS wavelengths.</a:t>
            </a:r>
          </a:p>
          <a:p>
            <a:r>
              <a:rPr lang="en-US" dirty="0" smtClean="0"/>
              <a:t>Correlation with structures and evolution of features should provide us with better, actionable information about scintillation at other wavelengths.</a:t>
            </a:r>
          </a:p>
          <a:p>
            <a:pPr lvl="1"/>
            <a:r>
              <a:rPr lang="en-US" dirty="0" smtClean="0"/>
              <a:t>3D imagery can predict the occurrence of scintillating regions.</a:t>
            </a:r>
          </a:p>
          <a:p>
            <a:pPr lvl="2"/>
            <a:r>
              <a:rPr lang="en-US" dirty="0" smtClean="0"/>
              <a:t>Use of tilts to indicate motions</a:t>
            </a:r>
          </a:p>
          <a:p>
            <a:pPr lvl="2"/>
            <a:r>
              <a:rPr lang="en-US" dirty="0" err="1" smtClean="0"/>
              <a:t>Bottomside</a:t>
            </a:r>
            <a:r>
              <a:rPr lang="en-US" dirty="0" smtClean="0"/>
              <a:t> structure to perform propagation analysis</a:t>
            </a:r>
            <a:endParaRPr lang="en-US" dirty="0"/>
          </a:p>
        </p:txBody>
      </p:sp>
      <p:sp>
        <p:nvSpPr>
          <p:cNvPr id="3" name="Title 2"/>
          <p:cNvSpPr>
            <a:spLocks noGrp="1"/>
          </p:cNvSpPr>
          <p:nvPr>
            <p:ph type="title"/>
          </p:nvPr>
        </p:nvSpPr>
        <p:spPr/>
        <p:txBody>
          <a:bodyPr>
            <a:normAutofit/>
          </a:bodyPr>
          <a:lstStyle/>
          <a:p>
            <a:r>
              <a:rPr lang="en-US" dirty="0" smtClean="0"/>
              <a:t>SSUSI Data Cubes and GPS RO</a:t>
            </a:r>
            <a:endParaRPr lang="en-US" dirty="0"/>
          </a:p>
        </p:txBody>
      </p:sp>
      <p:pic>
        <p:nvPicPr>
          <p:cNvPr id="4" name="Picture 12" descr="SSUSI4_IRAQ_VOLUME"/>
          <p:cNvPicPr>
            <a:picLocks noChangeAspect="1" noChangeArrowheads="1"/>
          </p:cNvPicPr>
          <p:nvPr/>
        </p:nvPicPr>
        <p:blipFill>
          <a:blip r:embed="rId2" cstate="print"/>
          <a:srcRect l="12148" t="4251" r="18001" b="8592"/>
          <a:stretch>
            <a:fillRect/>
          </a:stretch>
        </p:blipFill>
        <p:spPr bwMode="auto">
          <a:xfrm>
            <a:off x="5401605" y="1244975"/>
            <a:ext cx="3627217" cy="3232273"/>
          </a:xfrm>
          <a:prstGeom prst="rect">
            <a:avLst/>
          </a:prstGeom>
          <a:noFill/>
          <a:ln w="9525">
            <a:noFill/>
            <a:miter lim="800000"/>
            <a:headEnd/>
            <a:tailEnd/>
          </a:ln>
        </p:spPr>
      </p:pic>
      <p:cxnSp>
        <p:nvCxnSpPr>
          <p:cNvPr id="19" name="Straight Arrow Connector 18"/>
          <p:cNvCxnSpPr/>
          <p:nvPr/>
        </p:nvCxnSpPr>
        <p:spPr>
          <a:xfrm>
            <a:off x="5888985" y="1553647"/>
            <a:ext cx="3013715" cy="79708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215214" y="2350735"/>
            <a:ext cx="461710" cy="369332"/>
          </a:xfrm>
          <a:prstGeom prst="rect">
            <a:avLst/>
          </a:prstGeom>
          <a:noFill/>
        </p:spPr>
        <p:txBody>
          <a:bodyPr wrap="none" rtlCol="0">
            <a:spAutoFit/>
          </a:bodyPr>
          <a:lstStyle/>
          <a:p>
            <a:r>
              <a:rPr lang="en-US" dirty="0" smtClean="0">
                <a:solidFill>
                  <a:srgbClr val="FF0000"/>
                </a:solidFill>
              </a:rPr>
              <a:t>s/c</a:t>
            </a:r>
            <a:endParaRPr lang="en-US" dirty="0">
              <a:solidFill>
                <a:srgbClr val="FF0000"/>
              </a:solidFill>
            </a:endParaRPr>
          </a:p>
        </p:txBody>
      </p:sp>
    </p:spTree>
    <p:extLst>
      <p:ext uri="{BB962C8B-B14F-4D97-AF65-F5344CB8AC3E}">
        <p14:creationId xmlns:p14="http://schemas.microsoft.com/office/powerpoint/2010/main" val="32077003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sz="2000" smtClean="0">
                <a:cs typeface="+mj-cs"/>
              </a:rPr>
              <a:t>FUV Spectral Region Exhibits the Signatures of Space Weather in the Upper Atmosphere</a:t>
            </a:r>
          </a:p>
        </p:txBody>
      </p:sp>
      <p:sp>
        <p:nvSpPr>
          <p:cNvPr id="21507" name="Rectangle 3"/>
          <p:cNvSpPr>
            <a:spLocks noGrp="1" noChangeArrowheads="1"/>
          </p:cNvSpPr>
          <p:nvPr>
            <p:ph type="body" sz="half" idx="1"/>
          </p:nvPr>
        </p:nvSpPr>
        <p:spPr>
          <a:xfrm>
            <a:off x="381000" y="1600200"/>
            <a:ext cx="7119938" cy="1903413"/>
          </a:xfrm>
        </p:spPr>
        <p:txBody>
          <a:bodyPr/>
          <a:lstStyle/>
          <a:p>
            <a:pPr eaLnBrk="1" hangingPunct="1">
              <a:defRPr/>
            </a:pPr>
            <a:r>
              <a:rPr lang="en-US" sz="1800" smtClean="0">
                <a:cs typeface="+mn-cs"/>
              </a:rPr>
              <a:t>Some of the more important are</a:t>
            </a:r>
          </a:p>
          <a:p>
            <a:pPr lvl="1" eaLnBrk="1" hangingPunct="1">
              <a:defRPr/>
            </a:pPr>
            <a:r>
              <a:rPr lang="en-US" sz="1800" smtClean="0"/>
              <a:t>Auroral information</a:t>
            </a:r>
          </a:p>
          <a:p>
            <a:pPr lvl="1" eaLnBrk="1" hangingPunct="1">
              <a:defRPr/>
            </a:pPr>
            <a:r>
              <a:rPr lang="en-US" sz="1800" smtClean="0"/>
              <a:t>Ionosphere electron density profiles</a:t>
            </a:r>
          </a:p>
          <a:p>
            <a:pPr lvl="1" eaLnBrk="1" hangingPunct="1">
              <a:defRPr/>
            </a:pPr>
            <a:r>
              <a:rPr lang="en-US" sz="1800" smtClean="0"/>
              <a:t>Neutral composition </a:t>
            </a:r>
          </a:p>
        </p:txBody>
      </p:sp>
      <p:graphicFrame>
        <p:nvGraphicFramePr>
          <p:cNvPr id="21508" name="Group 4"/>
          <p:cNvGraphicFramePr>
            <a:graphicFrameLocks noGrp="1"/>
          </p:cNvGraphicFramePr>
          <p:nvPr>
            <p:ph sz="half" idx="2"/>
            <p:extLst>
              <p:ext uri="{D42A27DB-BD31-4B8C-83A1-F6EECF244321}">
                <p14:modId xmlns:p14="http://schemas.microsoft.com/office/powerpoint/2010/main" val="321561931"/>
              </p:ext>
            </p:extLst>
          </p:nvPr>
        </p:nvGraphicFramePr>
        <p:xfrm>
          <a:off x="457200" y="3581400"/>
          <a:ext cx="7119938" cy="3016554"/>
        </p:xfrm>
        <a:graphic>
          <a:graphicData uri="http://schemas.openxmlformats.org/drawingml/2006/table">
            <a:tbl>
              <a:tblPr/>
              <a:tblGrid>
                <a:gridCol w="736600"/>
                <a:gridCol w="1530350"/>
                <a:gridCol w="1143000"/>
                <a:gridCol w="1141413"/>
                <a:gridCol w="1284287"/>
                <a:gridCol w="1284288"/>
              </a:tblGrid>
              <a:tr h="200038">
                <a:tc>
                  <a:txBody>
                    <a:bodyPr/>
                    <a:lstStyle/>
                    <a:p>
                      <a:pPr marL="0" marR="0" lvl="0" indent="0" algn="l" defTabSz="914400" rtl="0" eaLnBrk="1" fontAlgn="base" latinLnBrk="0" hangingPunct="1">
                        <a:lnSpc>
                          <a:spcPct val="85000"/>
                        </a:lnSpc>
                        <a:spcBef>
                          <a:spcPct val="0"/>
                        </a:spcBef>
                        <a:spcAft>
                          <a:spcPct val="25000"/>
                        </a:spcAft>
                        <a:buClrTx/>
                        <a:buSzTx/>
                        <a:buFont typeface="Wingdings" charset="0"/>
                        <a:buNone/>
                        <a:tabLst/>
                      </a:pP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HI (121.6 nm)</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OI (130.4 nm)</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OI (135.6 nm)</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N</a:t>
                      </a:r>
                      <a:r>
                        <a:rPr kumimoji="0" lang="en-US" sz="800" b="0"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0" i="0" u="none" strike="noStrike" cap="none" normalizeH="0" baseline="0">
                          <a:ln>
                            <a:noFill/>
                          </a:ln>
                          <a:solidFill>
                            <a:schemeClr val="tx1"/>
                          </a:solidFill>
                          <a:effectLst/>
                          <a:latin typeface="Arial" charset="0"/>
                          <a:ea typeface="ＭＳ Ｐゴシック" charset="0"/>
                          <a:cs typeface="Times New Roman" charset="0"/>
                        </a:rPr>
                        <a:t> (LBHs)</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N</a:t>
                      </a:r>
                      <a:r>
                        <a:rPr kumimoji="0" lang="en-US" sz="800" b="0"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0" i="0" u="none" strike="noStrike" cap="none" normalizeH="0" baseline="0">
                          <a:ln>
                            <a:noFill/>
                          </a:ln>
                          <a:solidFill>
                            <a:schemeClr val="tx1"/>
                          </a:solidFill>
                          <a:effectLst/>
                          <a:latin typeface="Arial" charset="0"/>
                          <a:ea typeface="ＭＳ Ｐゴシック" charset="0"/>
                          <a:cs typeface="Times New Roman" charset="0"/>
                        </a:rPr>
                        <a:t> (LBHl)</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8723">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Dayside Limb</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H profiles and escape rate</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1</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Amount of O</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1" i="0" u="none" strike="noStrike" cap="none" normalizeH="0" baseline="0">
                          <a:ln>
                            <a:noFill/>
                          </a:ln>
                          <a:solidFill>
                            <a:schemeClr val="tx1"/>
                          </a:solidFill>
                          <a:effectLst/>
                          <a:latin typeface="Arial" charset="0"/>
                          <a:ea typeface="ＭＳ Ｐゴシック" charset="0"/>
                          <a:cs typeface="Times New Roman" charset="0"/>
                        </a:rPr>
                        <a:t> absorption</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1</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Char char="•"/>
                        <a:tabLst/>
                      </a:pPr>
                      <a:r>
                        <a:rPr kumimoji="0" lang="en-US" sz="800" b="1" i="0" u="none" strike="noStrike" cap="none" normalizeH="0" baseline="0" dirty="0" smtClean="0">
                          <a:ln>
                            <a:noFill/>
                          </a:ln>
                          <a:solidFill>
                            <a:schemeClr val="tx1"/>
                          </a:solidFill>
                          <a:effectLst/>
                          <a:latin typeface="Arial" charset="0"/>
                          <a:ea typeface="ＭＳ Ｐゴシック" charset="0"/>
                          <a:cs typeface="Times New Roman" charset="0"/>
                        </a:rPr>
                        <a:t>altitude profile</a:t>
                      </a:r>
                    </a:p>
                    <a:p>
                      <a:pPr marL="227013" marR="0" lvl="0" indent="-227013" algn="l" defTabSz="914400" rtl="0" eaLnBrk="1" fontAlgn="base" latinLnBrk="0" hangingPunct="1">
                        <a:lnSpc>
                          <a:spcPct val="85000"/>
                        </a:lnSpc>
                        <a:spcBef>
                          <a:spcPct val="0"/>
                        </a:spcBef>
                        <a:spcAft>
                          <a:spcPct val="25000"/>
                        </a:spcAft>
                        <a:buClrTx/>
                        <a:buSzTx/>
                        <a:buFontTx/>
                        <a:buChar char="•"/>
                        <a:tabLst/>
                      </a:pPr>
                      <a:r>
                        <a:rPr kumimoji="0" lang="en-US" sz="800" b="1" i="0" u="none" strike="noStrike" cap="none" normalizeH="0" baseline="0" dirty="0" smtClean="0">
                          <a:ln>
                            <a:noFill/>
                          </a:ln>
                          <a:solidFill>
                            <a:schemeClr val="tx1"/>
                          </a:solidFill>
                          <a:effectLst/>
                          <a:latin typeface="Arial" charset="0"/>
                          <a:ea typeface="ＭＳ Ｐゴシック" charset="0"/>
                          <a:cs typeface="Times New Roman" charset="0"/>
                        </a:rPr>
                        <a:t>O+ topside</a:t>
                      </a:r>
                      <a:endParaRPr kumimoji="0" lang="en-US" sz="800" b="1" i="0" u="none" strike="noStrike" cap="none" normalizeH="0" baseline="0" dirty="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Amount of O</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1" i="0" u="none" strike="noStrike" cap="none" normalizeH="0" baseline="0">
                          <a:ln>
                            <a:noFill/>
                          </a:ln>
                          <a:solidFill>
                            <a:schemeClr val="tx1"/>
                          </a:solidFill>
                          <a:effectLst/>
                          <a:latin typeface="Arial" charset="0"/>
                          <a:ea typeface="ＭＳ Ｐゴシック" charset="0"/>
                          <a:cs typeface="Times New Roman" charset="0"/>
                        </a:rPr>
                        <a:t> as seen in absorption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N</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1" i="0" u="none" strike="noStrike" cap="none" normalizeH="0" baseline="0">
                          <a:ln>
                            <a:noFill/>
                          </a:ln>
                          <a:solidFill>
                            <a:schemeClr val="tx1"/>
                          </a:solidFill>
                          <a:effectLst/>
                          <a:latin typeface="Arial" charset="0"/>
                          <a:ea typeface="ＭＳ Ｐゴシック" charset="0"/>
                          <a:cs typeface="Times New Roman" charset="0"/>
                        </a:rPr>
                        <a:t>, Temperature </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8723">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Dayside Disk</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Column H</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Amount of O</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1" i="0" u="none" strike="noStrike" cap="none" normalizeH="0" baseline="0">
                          <a:ln>
                            <a:noFill/>
                          </a:ln>
                          <a:solidFill>
                            <a:schemeClr val="tx1"/>
                          </a:solidFill>
                          <a:effectLst/>
                          <a:latin typeface="Arial" charset="0"/>
                          <a:ea typeface="ＭＳ Ｐゴシック" charset="0"/>
                          <a:cs typeface="Times New Roman" charset="0"/>
                        </a:rPr>
                        <a:t> absorption</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1</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 Used with LBHs to form O/N</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N</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1" i="0" u="none" strike="noStrike" cap="none" normalizeH="0" baseline="0">
                          <a:ln>
                            <a:noFill/>
                          </a:ln>
                          <a:solidFill>
                            <a:schemeClr val="tx1"/>
                          </a:solidFill>
                          <a:effectLst/>
                          <a:latin typeface="Arial" charset="0"/>
                          <a:ea typeface="ＭＳ Ｐゴシック" charset="0"/>
                          <a:cs typeface="Times New Roman" charset="0"/>
                        </a:rPr>
                        <a:t>, Solar EUV</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Solar EUV</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7446">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Nightside Limb</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H profile and escape rate</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Times New Roman" charset="0"/>
                          <a:cs typeface="SymbolMono BT" charset="0"/>
                        </a:rPr>
                        <a:t>Ion/ENA precipitation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just"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dirty="0">
                          <a:ln>
                            <a:noFill/>
                          </a:ln>
                          <a:solidFill>
                            <a:schemeClr val="tx1"/>
                          </a:solidFill>
                          <a:effectLst/>
                          <a:latin typeface="Arial" charset="0"/>
                          <a:ea typeface="ＭＳ Ｐゴシック" charset="0"/>
                          <a:cs typeface="Times New Roman" charset="0"/>
                        </a:rPr>
                        <a:t>EDP</a:t>
                      </a:r>
                    </a:p>
                    <a:p>
                      <a:pPr marL="227013" marR="0" lvl="0" indent="-227013" algn="just" defTabSz="914400" rtl="0" eaLnBrk="0" fontAlgn="base" latinLnBrk="0" hangingPunct="0">
                        <a:lnSpc>
                          <a:spcPct val="85000"/>
                        </a:lnSpc>
                        <a:spcBef>
                          <a:spcPct val="0"/>
                        </a:spcBef>
                        <a:spcAft>
                          <a:spcPct val="25000"/>
                        </a:spcAft>
                        <a:buClrTx/>
                        <a:buSzTx/>
                        <a:buFontTx/>
                        <a:buNone/>
                        <a:tabLst/>
                      </a:pPr>
                      <a:r>
                        <a:rPr kumimoji="0" lang="en-US" sz="800" b="1" i="0" u="none" strike="noStrike" cap="none" normalizeH="0" baseline="0" dirty="0">
                          <a:ln>
                            <a:noFill/>
                          </a:ln>
                          <a:solidFill>
                            <a:schemeClr val="tx1"/>
                          </a:solidFill>
                          <a:effectLst/>
                          <a:latin typeface="Arial" charset="0"/>
                          <a:ea typeface="ＭＳ Ｐゴシック" charset="0"/>
                          <a:cs typeface="Times New Roman" charset="0"/>
                        </a:rPr>
                        <a:t>HmF2</a:t>
                      </a:r>
                    </a:p>
                    <a:p>
                      <a:pPr marL="227013" marR="0" lvl="0" indent="-227013" algn="just" defTabSz="914400" rtl="0" eaLnBrk="0" fontAlgn="base" latinLnBrk="0" hangingPunct="0">
                        <a:lnSpc>
                          <a:spcPct val="85000"/>
                        </a:lnSpc>
                        <a:spcBef>
                          <a:spcPct val="0"/>
                        </a:spcBef>
                        <a:spcAft>
                          <a:spcPct val="25000"/>
                        </a:spcAft>
                        <a:buClrTx/>
                        <a:buSzTx/>
                        <a:buFontTx/>
                        <a:buNone/>
                        <a:tabLst/>
                      </a:pPr>
                      <a:r>
                        <a:rPr kumimoji="0" lang="en-US" sz="800" b="1" i="0" u="none" strike="noStrike" cap="none" normalizeH="0" baseline="0" dirty="0">
                          <a:ln>
                            <a:noFill/>
                          </a:ln>
                          <a:solidFill>
                            <a:schemeClr val="tx1"/>
                          </a:solidFill>
                          <a:effectLst/>
                          <a:latin typeface="Arial" charset="0"/>
                          <a:ea typeface="ＭＳ Ｐゴシック" charset="0"/>
                          <a:cs typeface="Times New Roman" charset="0"/>
                        </a:rPr>
                        <a:t>NmF2</a:t>
                      </a:r>
                    </a:p>
                    <a:p>
                      <a:pPr marL="227013" marR="0" lvl="0" indent="-227013" algn="just" defTabSz="914400" rtl="0" eaLnBrk="0" fontAlgn="base" latinLnBrk="0" hangingPunct="0">
                        <a:lnSpc>
                          <a:spcPct val="85000"/>
                        </a:lnSpc>
                        <a:spcBef>
                          <a:spcPct val="0"/>
                        </a:spcBef>
                        <a:spcAft>
                          <a:spcPct val="25000"/>
                        </a:spcAft>
                        <a:buClrTx/>
                        <a:buSzTx/>
                        <a:buFontTx/>
                        <a:buNone/>
                        <a:tabLst/>
                      </a:pPr>
                      <a:r>
                        <a:rPr kumimoji="0" lang="en-US" sz="800" b="1" i="0" u="none" strike="noStrike" cap="none" normalizeH="0" baseline="0" dirty="0" err="1">
                          <a:ln>
                            <a:noFill/>
                          </a:ln>
                          <a:solidFill>
                            <a:schemeClr val="tx1"/>
                          </a:solidFill>
                          <a:effectLst/>
                          <a:latin typeface="Arial" charset="0"/>
                          <a:ea typeface="ＭＳ Ｐゴシック" charset="0"/>
                          <a:cs typeface="Times New Roman" charset="0"/>
                        </a:rPr>
                        <a:t>T</a:t>
                      </a:r>
                      <a:r>
                        <a:rPr kumimoji="0" lang="en-US" sz="800" b="1" i="0" u="none" strike="noStrike" cap="none" normalizeH="0" baseline="-30000" dirty="0" err="1">
                          <a:ln>
                            <a:noFill/>
                          </a:ln>
                          <a:solidFill>
                            <a:schemeClr val="tx1"/>
                          </a:solidFill>
                          <a:effectLst/>
                          <a:latin typeface="Arial" charset="0"/>
                          <a:ea typeface="ＭＳ Ｐゴシック" charset="0"/>
                          <a:cs typeface="Times New Roman" charset="0"/>
                        </a:rPr>
                        <a:t>plasma</a:t>
                      </a:r>
                      <a:endParaRPr kumimoji="0" lang="en-US" sz="800" b="1" i="0" u="none" strike="noStrike" cap="none" normalizeH="0" baseline="0" dirty="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Ion/ENA precipitation characteristic energy</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Ion/ENA precipitation characteristic energy</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0603">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Nightside Disk</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Geocorna and </a:t>
                      </a:r>
                      <a:r>
                        <a:rPr kumimoji="0" lang="en-US" sz="800" b="1" i="0" u="none" strike="noStrike" cap="none" normalizeH="0" baseline="0">
                          <a:ln>
                            <a:noFill/>
                          </a:ln>
                          <a:solidFill>
                            <a:schemeClr val="tx1"/>
                          </a:solidFill>
                          <a:effectLst/>
                          <a:latin typeface="Arial" charset="0"/>
                          <a:ea typeface="Times New Roman" charset="0"/>
                          <a:cs typeface="SymbolMono BT" charset="0"/>
                        </a:rPr>
                        <a:t>Ion/ENA precipitation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Times New Roman" charset="0"/>
                          <a:cs typeface="SymbolMono BT" charset="0"/>
                        </a:rPr>
                        <a:t>Ion/ENA precipitation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Symbol" charset="0"/>
                          <a:ea typeface="Times New Roman" charset="0"/>
                          <a:cs typeface="SymbolMono BT" charset="0"/>
                        </a:rPr>
                        <a:t>ò</a:t>
                      </a:r>
                      <a:r>
                        <a:rPr kumimoji="0" lang="en-US" sz="800" b="1" i="0" u="none" strike="noStrike" cap="none" normalizeH="0" baseline="0">
                          <a:ln>
                            <a:noFill/>
                          </a:ln>
                          <a:solidFill>
                            <a:schemeClr val="tx1"/>
                          </a:solidFill>
                          <a:effectLst/>
                          <a:latin typeface="Arial" charset="0"/>
                          <a:ea typeface="Times New Roman" charset="0"/>
                          <a:cs typeface="SymbolMono BT" charset="0"/>
                        </a:rPr>
                        <a:t>n</a:t>
                      </a:r>
                      <a:r>
                        <a:rPr kumimoji="0" lang="en-US" sz="800" b="1" i="0" u="none" strike="noStrike" cap="none" normalizeH="0" baseline="-30000">
                          <a:ln>
                            <a:noFill/>
                          </a:ln>
                          <a:solidFill>
                            <a:schemeClr val="tx1"/>
                          </a:solidFill>
                          <a:effectLst/>
                          <a:latin typeface="Arial" charset="0"/>
                          <a:ea typeface="Times New Roman" charset="0"/>
                          <a:cs typeface="SymbolMono BT" charset="0"/>
                        </a:rPr>
                        <a:t>e</a:t>
                      </a:r>
                      <a:r>
                        <a:rPr kumimoji="0" lang="en-US" sz="800" b="1" i="0" u="none" strike="noStrike" cap="none" normalizeH="0" baseline="30000">
                          <a:ln>
                            <a:noFill/>
                          </a:ln>
                          <a:solidFill>
                            <a:schemeClr val="tx1"/>
                          </a:solidFill>
                          <a:effectLst/>
                          <a:latin typeface="Arial" charset="0"/>
                          <a:ea typeface="Times New Roman" charset="0"/>
                          <a:cs typeface="SymbolMono BT" charset="0"/>
                        </a:rPr>
                        <a:t>2</a:t>
                      </a:r>
                      <a:r>
                        <a:rPr kumimoji="0" lang="en-US" sz="800" b="1" i="0" u="none" strike="noStrike" cap="none" normalizeH="0" baseline="0">
                          <a:ln>
                            <a:noFill/>
                          </a:ln>
                          <a:solidFill>
                            <a:schemeClr val="tx1"/>
                          </a:solidFill>
                          <a:effectLst/>
                          <a:latin typeface="Arial" charset="0"/>
                          <a:ea typeface="Times New Roman" charset="0"/>
                          <a:cs typeface="SymbolMono BT" charset="0"/>
                        </a:rPr>
                        <a:t>ds (line of sight) and </a:t>
                      </a:r>
                    </a:p>
                    <a:p>
                      <a:pPr marL="227013" marR="0" lvl="0" indent="-227013" algn="l" defTabSz="914400" rtl="0" eaLnBrk="0" fontAlgn="base" latinLnBrk="0" hangingPunct="0">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Symbol" charset="0"/>
                          <a:ea typeface="Times New Roman" charset="0"/>
                          <a:cs typeface="SymbolMono BT" charset="0"/>
                        </a:rPr>
                        <a:t>ò</a:t>
                      </a:r>
                      <a:r>
                        <a:rPr kumimoji="0" lang="en-US" sz="800" b="1" i="0" u="none" strike="noStrike" cap="none" normalizeH="0" baseline="0">
                          <a:ln>
                            <a:noFill/>
                          </a:ln>
                          <a:solidFill>
                            <a:schemeClr val="tx1"/>
                          </a:solidFill>
                          <a:effectLst/>
                          <a:latin typeface="Arial" charset="0"/>
                          <a:ea typeface="Times New Roman" charset="0"/>
                          <a:cs typeface="SymbolMono BT" charset="0"/>
                        </a:rPr>
                        <a:t>n</a:t>
                      </a:r>
                      <a:r>
                        <a:rPr kumimoji="0" lang="en-US" sz="800" b="1" i="0" u="none" strike="noStrike" cap="none" normalizeH="0" baseline="-30000">
                          <a:ln>
                            <a:noFill/>
                          </a:ln>
                          <a:solidFill>
                            <a:schemeClr val="tx1"/>
                          </a:solidFill>
                          <a:effectLst/>
                          <a:latin typeface="Arial" charset="0"/>
                          <a:ea typeface="Times New Roman" charset="0"/>
                          <a:cs typeface="SymbolMono BT" charset="0"/>
                        </a:rPr>
                        <a:t>e</a:t>
                      </a:r>
                      <a:r>
                        <a:rPr kumimoji="0" lang="en-US" sz="800" b="1" i="0" u="none" strike="noStrike" cap="none" normalizeH="0" baseline="0">
                          <a:ln>
                            <a:noFill/>
                          </a:ln>
                          <a:solidFill>
                            <a:schemeClr val="tx1"/>
                          </a:solidFill>
                          <a:effectLst/>
                          <a:latin typeface="Arial" charset="0"/>
                          <a:ea typeface="Times New Roman" charset="0"/>
                          <a:cs typeface="SymbolMono BT" charset="0"/>
                        </a:rPr>
                        <a:t>dz (vertical TEC)</a:t>
                      </a:r>
                    </a:p>
                    <a:p>
                      <a:pPr marL="227013" marR="0" lvl="0" indent="-227013" algn="l" defTabSz="914400" rtl="0" eaLnBrk="0" fontAlgn="base" latinLnBrk="0" hangingPunct="0">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Times New Roman" charset="0"/>
                          <a:cs typeface="SymbolMono BT" charset="0"/>
                        </a:rPr>
                        <a:t>Ion/ENA precipitation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Ion/ENA precipitation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Ion/ENA precipitation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555">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Times New Roman" charset="0"/>
                        </a:rPr>
                        <a:t>Auroral Zone</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Region of proton precipitation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Auroral Boundary and amount of column O</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2</a:t>
                      </a:r>
                      <a:r>
                        <a:rPr kumimoji="0" lang="en-US" sz="800" b="1" i="0" u="none" strike="noStrike" cap="none" normalizeH="0" baseline="0">
                          <a:ln>
                            <a:noFill/>
                          </a:ln>
                          <a:solidFill>
                            <a:schemeClr val="tx1"/>
                          </a:solidFill>
                          <a:effectLst/>
                          <a:latin typeface="Arial" charset="0"/>
                          <a:ea typeface="ＭＳ Ｐゴシック" charset="0"/>
                          <a:cs typeface="Times New Roman" charset="0"/>
                        </a:rPr>
                        <a:t> present</a:t>
                      </a:r>
                      <a:r>
                        <a:rPr kumimoji="0" lang="en-US" sz="800" b="1" i="0" u="none" strike="noStrike" cap="none" normalizeH="0" baseline="30000">
                          <a:ln>
                            <a:noFill/>
                          </a:ln>
                          <a:solidFill>
                            <a:schemeClr val="tx1"/>
                          </a:solidFill>
                          <a:effectLst/>
                          <a:latin typeface="Arial" charset="0"/>
                          <a:ea typeface="ＭＳ Ｐゴシック" charset="0"/>
                          <a:cs typeface="Times New Roman" charset="0"/>
                        </a:rPr>
                        <a:t>1</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Region of electron and (possibly) proton precipitation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a:ln>
                            <a:noFill/>
                          </a:ln>
                          <a:solidFill>
                            <a:schemeClr val="tx1"/>
                          </a:solidFill>
                          <a:effectLst/>
                          <a:latin typeface="Arial" charset="0"/>
                          <a:ea typeface="ＭＳ Ｐゴシック" charset="0"/>
                          <a:cs typeface="Times New Roman" charset="0"/>
                        </a:rPr>
                        <a:t>Used with LBHl to form Eo and the ionization rate and conductance information</a:t>
                      </a:r>
                      <a:endParaRPr kumimoji="0" lang="en-US" sz="8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85000"/>
                        </a:lnSpc>
                        <a:spcBef>
                          <a:spcPct val="0"/>
                        </a:spcBef>
                        <a:spcAft>
                          <a:spcPct val="25000"/>
                        </a:spcAft>
                        <a:buClrTx/>
                        <a:buSzTx/>
                        <a:buFontTx/>
                        <a:buNone/>
                        <a:tabLst/>
                      </a:pPr>
                      <a:r>
                        <a:rPr kumimoji="0" lang="en-US" sz="800" b="1" i="0" u="none" strike="noStrike" cap="none" normalizeH="0" baseline="0" dirty="0">
                          <a:ln>
                            <a:noFill/>
                          </a:ln>
                          <a:solidFill>
                            <a:schemeClr val="tx1"/>
                          </a:solidFill>
                          <a:effectLst/>
                          <a:latin typeface="Arial" charset="0"/>
                          <a:ea typeface="ＭＳ Ｐゴシック" charset="0"/>
                          <a:cs typeface="Times New Roman" charset="0"/>
                        </a:rPr>
                        <a:t>Measure of the effective precipitating flux, used with </a:t>
                      </a:r>
                      <a:r>
                        <a:rPr kumimoji="0" lang="en-US" sz="800" b="1" i="0" u="none" strike="noStrike" cap="none" normalizeH="0" baseline="0" dirty="0" err="1">
                          <a:ln>
                            <a:noFill/>
                          </a:ln>
                          <a:solidFill>
                            <a:schemeClr val="tx1"/>
                          </a:solidFill>
                          <a:effectLst/>
                          <a:latin typeface="Arial" charset="0"/>
                          <a:ea typeface="ＭＳ Ｐゴシック" charset="0"/>
                          <a:cs typeface="Times New Roman" charset="0"/>
                        </a:rPr>
                        <a:t>LBHl</a:t>
                      </a:r>
                      <a:r>
                        <a:rPr kumimoji="0" lang="en-US" sz="800" b="1" i="0" u="none" strike="noStrike" cap="none" normalizeH="0" baseline="0" dirty="0">
                          <a:ln>
                            <a:noFill/>
                          </a:ln>
                          <a:solidFill>
                            <a:schemeClr val="tx1"/>
                          </a:solidFill>
                          <a:effectLst/>
                          <a:latin typeface="Arial" charset="0"/>
                          <a:ea typeface="ＭＳ Ｐゴシック" charset="0"/>
                          <a:cs typeface="Times New Roman" charset="0"/>
                        </a:rPr>
                        <a:t> to form </a:t>
                      </a:r>
                      <a:r>
                        <a:rPr kumimoji="0" lang="en-US" sz="800" b="1" i="0" u="none" strike="noStrike" cap="none" normalizeH="0" baseline="0" dirty="0" err="1">
                          <a:ln>
                            <a:noFill/>
                          </a:ln>
                          <a:solidFill>
                            <a:schemeClr val="tx1"/>
                          </a:solidFill>
                          <a:effectLst/>
                          <a:latin typeface="Arial" charset="0"/>
                          <a:ea typeface="ＭＳ Ｐゴシック" charset="0"/>
                          <a:cs typeface="Times New Roman" charset="0"/>
                        </a:rPr>
                        <a:t>Eo</a:t>
                      </a:r>
                      <a:r>
                        <a:rPr kumimoji="0" lang="en-US" sz="800" b="1" i="0" u="none" strike="noStrike" cap="none" normalizeH="0" baseline="0" dirty="0">
                          <a:ln>
                            <a:noFill/>
                          </a:ln>
                          <a:solidFill>
                            <a:schemeClr val="tx1"/>
                          </a:solidFill>
                          <a:effectLst/>
                          <a:latin typeface="Arial" charset="0"/>
                          <a:ea typeface="ＭＳ Ｐゴシック" charset="0"/>
                          <a:cs typeface="Times New Roman" charset="0"/>
                        </a:rPr>
                        <a:t> and the ionization rate and conductance information</a:t>
                      </a:r>
                      <a:endParaRPr kumimoji="0" lang="en-US" sz="800" b="1" i="0" u="none" strike="noStrike" cap="none" normalizeH="0" baseline="0" dirty="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561" name="Oval 57" descr="Business Areas - Military Space"/>
          <p:cNvSpPr>
            <a:spLocks noChangeArrowheads="1"/>
          </p:cNvSpPr>
          <p:nvPr/>
        </p:nvSpPr>
        <p:spPr bwMode="auto">
          <a:xfrm>
            <a:off x="4800600" y="5486400"/>
            <a:ext cx="3048000" cy="1143000"/>
          </a:xfrm>
          <a:prstGeom prst="ellipse">
            <a:avLst/>
          </a:prstGeom>
          <a:noFill/>
          <a:ln w="38100">
            <a:solidFill>
              <a:srgbClr val="FF33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anchor="ctr"/>
          <a:lstStyle/>
          <a:p>
            <a:pPr>
              <a:defRPr/>
            </a:pPr>
            <a:endParaRPr lang="en-US">
              <a:cs typeface="+mn-cs"/>
            </a:endParaRPr>
          </a:p>
        </p:txBody>
      </p:sp>
      <p:sp>
        <p:nvSpPr>
          <p:cNvPr id="21562" name="Oval 58" descr="Business Areas - Military Space"/>
          <p:cNvSpPr>
            <a:spLocks noChangeArrowheads="1"/>
          </p:cNvSpPr>
          <p:nvPr/>
        </p:nvSpPr>
        <p:spPr bwMode="auto">
          <a:xfrm>
            <a:off x="3505200" y="4343400"/>
            <a:ext cx="1524000" cy="685800"/>
          </a:xfrm>
          <a:prstGeom prst="ellipse">
            <a:avLst/>
          </a:prstGeom>
          <a:noFill/>
          <a:ln w="38100">
            <a:solidFill>
              <a:srgbClr val="FF33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anchor="ctr"/>
          <a:lstStyle/>
          <a:p>
            <a:pPr>
              <a:defRPr/>
            </a:pPr>
            <a:endParaRPr lang="en-US">
              <a:cs typeface="+mn-cs"/>
            </a:endParaRPr>
          </a:p>
        </p:txBody>
      </p:sp>
      <p:sp>
        <p:nvSpPr>
          <p:cNvPr id="21563" name="Rectangle 59" descr="Business Areas - Military Space"/>
          <p:cNvSpPr>
            <a:spLocks noChangeArrowheads="1"/>
          </p:cNvSpPr>
          <p:nvPr/>
        </p:nvSpPr>
        <p:spPr bwMode="auto">
          <a:xfrm>
            <a:off x="2667000" y="3733800"/>
            <a:ext cx="4953000" cy="457200"/>
          </a:xfrm>
          <a:prstGeom prst="rect">
            <a:avLst/>
          </a:prstGeom>
          <a:noFill/>
          <a:ln w="38100">
            <a:solidFill>
              <a:srgbClr val="FF33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anchor="ctr"/>
          <a:lstStyle/>
          <a:p>
            <a:pPr>
              <a:defRPr/>
            </a:pPr>
            <a:endParaRPr lang="en-US">
              <a:cs typeface="+mn-cs"/>
            </a:endParaRPr>
          </a:p>
        </p:txBody>
      </p:sp>
      <p:sp>
        <p:nvSpPr>
          <p:cNvPr id="21564" name="Line 60"/>
          <p:cNvSpPr>
            <a:spLocks noChangeShapeType="1"/>
          </p:cNvSpPr>
          <p:nvPr/>
        </p:nvSpPr>
        <p:spPr bwMode="auto">
          <a:xfrm>
            <a:off x="3124200" y="2743200"/>
            <a:ext cx="685800" cy="9144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720"/>
          <a:lstStyle/>
          <a:p>
            <a:pPr>
              <a:defRPr/>
            </a:pPr>
            <a:endParaRPr lang="en-US">
              <a:cs typeface="+mn-cs"/>
            </a:endParaRPr>
          </a:p>
        </p:txBody>
      </p:sp>
      <p:sp>
        <p:nvSpPr>
          <p:cNvPr id="21565" name="Line 61"/>
          <p:cNvSpPr>
            <a:spLocks noChangeShapeType="1"/>
          </p:cNvSpPr>
          <p:nvPr/>
        </p:nvSpPr>
        <p:spPr bwMode="auto">
          <a:xfrm flipH="1">
            <a:off x="4419600" y="2362200"/>
            <a:ext cx="381000" cy="22098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720"/>
          <a:lstStyle/>
          <a:p>
            <a:pPr>
              <a:defRPr/>
            </a:pPr>
            <a:endParaRPr lang="en-US">
              <a:cs typeface="+mn-cs"/>
            </a:endParaRPr>
          </a:p>
        </p:txBody>
      </p:sp>
      <p:sp>
        <p:nvSpPr>
          <p:cNvPr id="21566" name="Line 62"/>
          <p:cNvSpPr>
            <a:spLocks noChangeShapeType="1"/>
          </p:cNvSpPr>
          <p:nvPr/>
        </p:nvSpPr>
        <p:spPr bwMode="auto">
          <a:xfrm>
            <a:off x="3124200" y="2057400"/>
            <a:ext cx="3048000" cy="33528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720"/>
          <a:lstStyle/>
          <a:p>
            <a:pPr>
              <a:defRPr/>
            </a:pPr>
            <a:endParaRPr lang="en-US">
              <a:cs typeface="+mn-cs"/>
            </a:endParaRPr>
          </a:p>
        </p:txBody>
      </p:sp>
    </p:spTree>
    <p:extLst>
      <p:ext uri="{BB962C8B-B14F-4D97-AF65-F5344CB8AC3E}">
        <p14:creationId xmlns:p14="http://schemas.microsoft.com/office/powerpoint/2010/main" val="24619406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5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56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156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156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15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563"/>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156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15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61" grpId="0" animBg="1"/>
      <p:bldP spid="21561" grpId="1" animBg="1"/>
      <p:bldP spid="21562" grpId="0" animBg="1"/>
      <p:bldP spid="21562" grpId="1" animBg="1"/>
      <p:bldP spid="215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GPS RO is Cheap and Useful in Unstructured Ionosphere</a:t>
            </a:r>
            <a:endParaRPr lang="en-US" dirty="0"/>
          </a:p>
        </p:txBody>
      </p:sp>
      <p:sp>
        <p:nvSpPr>
          <p:cNvPr id="3" name="Content Placeholder 2"/>
          <p:cNvSpPr>
            <a:spLocks noGrp="1"/>
          </p:cNvSpPr>
          <p:nvPr>
            <p:ph idx="1"/>
          </p:nvPr>
        </p:nvSpPr>
        <p:spPr>
          <a:xfrm>
            <a:off x="457201" y="1320579"/>
            <a:ext cx="4101432" cy="2410326"/>
          </a:xfrm>
        </p:spPr>
        <p:txBody>
          <a:bodyPr>
            <a:normAutofit fontScale="55000" lnSpcReduction="20000"/>
          </a:bodyPr>
          <a:lstStyle/>
          <a:p>
            <a:r>
              <a:rPr lang="en-US" dirty="0" smtClean="0"/>
              <a:t>GPS radio occultation (RO) techniques allow derivation of atmospheric properties from GPS signals measured from receivers: looking at phase delays in two different GPS frequencies</a:t>
            </a:r>
          </a:p>
          <a:p>
            <a:r>
              <a:rPr lang="en-US" dirty="0" smtClean="0"/>
              <a:t>Measurements made as GPS satellite is setting or rising relative to the receiver</a:t>
            </a:r>
          </a:p>
          <a:p>
            <a:endParaRPr lang="en-US" dirty="0"/>
          </a:p>
        </p:txBody>
      </p:sp>
      <p:sp>
        <p:nvSpPr>
          <p:cNvPr id="5" name="TextBox 4"/>
          <p:cNvSpPr txBox="1"/>
          <p:nvPr/>
        </p:nvSpPr>
        <p:spPr>
          <a:xfrm>
            <a:off x="3705719" y="5951190"/>
            <a:ext cx="4098786" cy="307777"/>
          </a:xfrm>
          <a:prstGeom prst="rect">
            <a:avLst/>
          </a:prstGeom>
          <a:noFill/>
        </p:spPr>
        <p:txBody>
          <a:bodyPr wrap="none" rtlCol="0">
            <a:spAutoFit/>
          </a:bodyPr>
          <a:lstStyle/>
          <a:p>
            <a:r>
              <a:rPr lang="en-US" sz="1400" dirty="0" smtClean="0"/>
              <a:t>Conceptual illustration of GPS </a:t>
            </a:r>
            <a:r>
              <a:rPr lang="en-US" sz="1400" dirty="0" err="1" smtClean="0"/>
              <a:t>ionospheric</a:t>
            </a:r>
            <a:r>
              <a:rPr lang="en-US" sz="1400" dirty="0" smtClean="0"/>
              <a:t> occultation</a:t>
            </a:r>
            <a:endParaRPr lang="en-US" sz="1400" dirty="0"/>
          </a:p>
        </p:txBody>
      </p:sp>
      <p:pic>
        <p:nvPicPr>
          <p:cNvPr id="8" name="Picture 7" descr="Untitled.png"/>
          <p:cNvPicPr>
            <a:picLocks noChangeAspect="1"/>
          </p:cNvPicPr>
          <p:nvPr/>
        </p:nvPicPr>
        <p:blipFill>
          <a:blip r:embed="rId2"/>
          <a:stretch>
            <a:fillRect/>
          </a:stretch>
        </p:blipFill>
        <p:spPr>
          <a:xfrm>
            <a:off x="1148202" y="4175780"/>
            <a:ext cx="6864350" cy="1717675"/>
          </a:xfrm>
          <a:prstGeom prst="rect">
            <a:avLst/>
          </a:prstGeom>
        </p:spPr>
      </p:pic>
      <p:pic>
        <p:nvPicPr>
          <p:cNvPr id="4" name="Picture 3"/>
          <p:cNvPicPr>
            <a:picLocks noChangeAspect="1"/>
          </p:cNvPicPr>
          <p:nvPr/>
        </p:nvPicPr>
        <p:blipFill>
          <a:blip r:embed="rId3"/>
          <a:stretch>
            <a:fillRect/>
          </a:stretch>
        </p:blipFill>
        <p:spPr>
          <a:xfrm>
            <a:off x="5325017" y="1572640"/>
            <a:ext cx="2921769" cy="2191327"/>
          </a:xfrm>
          <a:prstGeom prst="rect">
            <a:avLst/>
          </a:prstGeom>
        </p:spPr>
      </p:pic>
      <p:sp>
        <p:nvSpPr>
          <p:cNvPr id="6" name="TextBox 5"/>
          <p:cNvSpPr txBox="1"/>
          <p:nvPr/>
        </p:nvSpPr>
        <p:spPr>
          <a:xfrm>
            <a:off x="457201" y="6258967"/>
            <a:ext cx="3495080"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smtClean="0"/>
              <a:t>Analysis done by </a:t>
            </a:r>
            <a:r>
              <a:rPr lang="en-US" dirty="0" err="1" smtClean="0"/>
              <a:t>Nishant</a:t>
            </a:r>
            <a:r>
              <a:rPr lang="en-US" dirty="0" smtClean="0"/>
              <a:t> </a:t>
            </a:r>
            <a:r>
              <a:rPr lang="en-US" dirty="0" err="1" smtClean="0"/>
              <a:t>Metha</a:t>
            </a:r>
            <a:endParaRPr lang="en-US" dirty="0"/>
          </a:p>
        </p:txBody>
      </p:sp>
    </p:spTree>
    <p:extLst>
      <p:ext uri="{BB962C8B-B14F-4D97-AF65-F5344CB8AC3E}">
        <p14:creationId xmlns:p14="http://schemas.microsoft.com/office/powerpoint/2010/main" val="41514795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GPS RO Profiles are Complex – They Just Look Simple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 major assumption: atmospheric layers are essentially homogenous over the path length of the signal</a:t>
            </a:r>
          </a:p>
          <a:p>
            <a:pPr lvl="1"/>
            <a:r>
              <a:rPr lang="en-US" dirty="0" smtClean="0"/>
              <a:t>Therefore, path lengths (and horizontal resolution) can be as much as 5000 km, depending on the tangent altitude</a:t>
            </a:r>
          </a:p>
          <a:p>
            <a:pPr lvl="1"/>
            <a:r>
              <a:rPr lang="en-US" dirty="0" smtClean="0"/>
              <a:t>The contribution function typically peaks in a region about 1600 km long for typical ionospheric altitudes and scale height.</a:t>
            </a:r>
          </a:p>
          <a:p>
            <a:r>
              <a:rPr lang="en-US" dirty="0" smtClean="0"/>
              <a:t>Measurements are made assuming that it is valid at the </a:t>
            </a:r>
            <a:r>
              <a:rPr lang="en-US" i="1" dirty="0" smtClean="0"/>
              <a:t>tangent point</a:t>
            </a:r>
            <a:r>
              <a:rPr lang="en-US" dirty="0" smtClean="0"/>
              <a:t>: the point along the signal path that is closest to the Earth</a:t>
            </a:r>
          </a:p>
          <a:p>
            <a:pPr lvl="1"/>
            <a:r>
              <a:rPr lang="en-US" dirty="0" smtClean="0"/>
              <a:t>Plots of “GPS RO coverage” are always shown as points</a:t>
            </a:r>
          </a:p>
          <a:p>
            <a:r>
              <a:rPr lang="en-US" dirty="0" smtClean="0"/>
              <a:t>Soundings are generally considered as vertical profiles at some tangent point</a:t>
            </a:r>
          </a:p>
          <a:p>
            <a:r>
              <a:rPr lang="en-US" dirty="0" smtClean="0"/>
              <a:t>However, tangent point can move significantly over measurement period: on average about 5 minutes for ionosphere soundings (from 85 to 600 km altitude), although can be as large as an hour</a:t>
            </a:r>
          </a:p>
        </p:txBody>
      </p:sp>
    </p:spTree>
    <p:extLst>
      <p:ext uri="{BB962C8B-B14F-4D97-AF65-F5344CB8AC3E}">
        <p14:creationId xmlns:p14="http://schemas.microsoft.com/office/powerpoint/2010/main" val="315041848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 of Receiver/GPS Inclination</a:t>
            </a:r>
            <a:endParaRPr lang="en-US" dirty="0"/>
          </a:p>
        </p:txBody>
      </p:sp>
      <p:sp>
        <p:nvSpPr>
          <p:cNvPr id="3" name="Content Placeholder 2"/>
          <p:cNvSpPr>
            <a:spLocks noGrp="1"/>
          </p:cNvSpPr>
          <p:nvPr>
            <p:ph idx="1"/>
          </p:nvPr>
        </p:nvSpPr>
        <p:spPr/>
        <p:txBody>
          <a:bodyPr>
            <a:normAutofit lnSpcReduction="10000"/>
          </a:bodyPr>
          <a:lstStyle/>
          <a:p>
            <a:r>
              <a:rPr lang="en-US" dirty="0" smtClean="0"/>
              <a:t>Receiver/GPS source inclination affects tangent point movement during occultation</a:t>
            </a:r>
          </a:p>
          <a:p>
            <a:r>
              <a:rPr lang="en-US" dirty="0" smtClean="0"/>
              <a:t>We did a study to assess tangent point geometry for one receiver and one GPS satellite, as a function of inclination difference</a:t>
            </a:r>
          </a:p>
          <a:p>
            <a:r>
              <a:rPr lang="en-US" dirty="0" smtClean="0"/>
              <a:t>Example: satellite in LEO and GPS 2R-14 on 20 September 2009</a:t>
            </a:r>
          </a:p>
          <a:p>
            <a:pPr lvl="1"/>
            <a:r>
              <a:rPr lang="en-US" dirty="0" smtClean="0"/>
              <a:t>GPS at ~55° inclination</a:t>
            </a:r>
          </a:p>
          <a:p>
            <a:pPr lvl="1"/>
            <a:r>
              <a:rPr lang="en-US" dirty="0" smtClean="0"/>
              <a:t>Vary inclination of receiver from 55° to 145°</a:t>
            </a:r>
          </a:p>
        </p:txBody>
      </p:sp>
    </p:spTree>
    <p:extLst>
      <p:ext uri="{BB962C8B-B14F-4D97-AF65-F5344CB8AC3E}">
        <p14:creationId xmlns:p14="http://schemas.microsoft.com/office/powerpoint/2010/main" val="2465318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ngths.png"/>
          <p:cNvPicPr>
            <a:picLocks noChangeAspect="1"/>
          </p:cNvPicPr>
          <p:nvPr/>
        </p:nvPicPr>
        <p:blipFill>
          <a:blip r:embed="rId2"/>
          <a:srcRect t="7286"/>
          <a:stretch>
            <a:fillRect/>
          </a:stretch>
        </p:blipFill>
        <p:spPr>
          <a:xfrm>
            <a:off x="568130" y="1067850"/>
            <a:ext cx="7441667" cy="5174592"/>
          </a:xfrm>
          <a:prstGeom prst="rect">
            <a:avLst/>
          </a:prstGeom>
        </p:spPr>
      </p:pic>
      <p:sp>
        <p:nvSpPr>
          <p:cNvPr id="2" name="Title 1"/>
          <p:cNvSpPr>
            <a:spLocks noGrp="1"/>
          </p:cNvSpPr>
          <p:nvPr>
            <p:ph type="title"/>
          </p:nvPr>
        </p:nvSpPr>
        <p:spPr/>
        <p:txBody>
          <a:bodyPr>
            <a:normAutofit fontScale="90000"/>
          </a:bodyPr>
          <a:lstStyle/>
          <a:p>
            <a:r>
              <a:rPr lang="en-US" sz="3200" dirty="0"/>
              <a:t>Number of useful </a:t>
            </a:r>
            <a:r>
              <a:rPr lang="en-US" sz="3200" dirty="0" err="1" smtClean="0"/>
              <a:t>occultations</a:t>
            </a:r>
            <a:r>
              <a:rPr lang="en-US" sz="3200" dirty="0" smtClean="0"/>
              <a:t> </a:t>
            </a:r>
            <a:r>
              <a:rPr lang="en-US" sz="3200" dirty="0"/>
              <a:t>is constrained by inclination offset</a:t>
            </a:r>
          </a:p>
        </p:txBody>
      </p:sp>
      <p:sp>
        <p:nvSpPr>
          <p:cNvPr id="5" name="Oval 4"/>
          <p:cNvSpPr/>
          <p:nvPr/>
        </p:nvSpPr>
        <p:spPr>
          <a:xfrm>
            <a:off x="1425661" y="5295892"/>
            <a:ext cx="2707558" cy="742863"/>
          </a:xfrm>
          <a:prstGeom prst="ellipse">
            <a:avLst/>
          </a:prstGeom>
          <a:noFill/>
          <a:ln w="76200" cmpd="sng">
            <a:solidFill>
              <a:srgbClr val="FF0000"/>
            </a:solidFill>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255599" y="1497708"/>
            <a:ext cx="3804825" cy="2916034"/>
          </a:xfrm>
          <a:prstGeom prst="rect">
            <a:avLst/>
          </a:prstGeom>
        </p:spPr>
      </p:pic>
    </p:spTree>
    <p:extLst>
      <p:ext uri="{BB962C8B-B14F-4D97-AF65-F5344CB8AC3E}">
        <p14:creationId xmlns:p14="http://schemas.microsoft.com/office/powerpoint/2010/main" val="2944438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GPS and LEO in same plane</a:t>
            </a:r>
            <a:endParaRPr lang="en-US" dirty="0"/>
          </a:p>
        </p:txBody>
      </p:sp>
      <p:pic>
        <p:nvPicPr>
          <p:cNvPr id="4" name="Picture 3"/>
          <p:cNvPicPr>
            <a:picLocks noChangeAspect="1"/>
          </p:cNvPicPr>
          <p:nvPr/>
        </p:nvPicPr>
        <p:blipFill>
          <a:blip r:embed="rId2"/>
          <a:stretch>
            <a:fillRect/>
          </a:stretch>
        </p:blipFill>
        <p:spPr>
          <a:xfrm>
            <a:off x="777875" y="1417638"/>
            <a:ext cx="7588250" cy="3832225"/>
          </a:xfrm>
          <a:prstGeom prst="rect">
            <a:avLst/>
          </a:prstGeom>
        </p:spPr>
      </p:pic>
      <p:sp>
        <p:nvSpPr>
          <p:cNvPr id="8" name="TextBox 7"/>
          <p:cNvSpPr txBox="1"/>
          <p:nvPr/>
        </p:nvSpPr>
        <p:spPr>
          <a:xfrm>
            <a:off x="930387" y="5313840"/>
            <a:ext cx="7773746" cy="1200329"/>
          </a:xfrm>
          <a:prstGeom prst="rect">
            <a:avLst/>
          </a:prstGeom>
          <a:noFill/>
        </p:spPr>
        <p:txBody>
          <a:bodyPr wrap="square" rtlCol="0">
            <a:spAutoFit/>
          </a:bodyPr>
          <a:lstStyle/>
          <a:p>
            <a:r>
              <a:rPr lang="en-US" dirty="0" smtClean="0"/>
              <a:t>Each streak on the map shows tangent point as a function of time for one occultation. Only one receiver and one GPS considered here.</a:t>
            </a:r>
          </a:p>
          <a:p>
            <a:r>
              <a:rPr lang="en-US" dirty="0" smtClean="0"/>
              <a:t>This is close to the best case scenario (i.e., smallest streak length would occur if both the GPS and receiver satellites were in equatorial orbits).</a:t>
            </a:r>
          </a:p>
        </p:txBody>
      </p:sp>
    </p:spTree>
    <p:extLst>
      <p:ext uri="{BB962C8B-B14F-4D97-AF65-F5344CB8AC3E}">
        <p14:creationId xmlns:p14="http://schemas.microsoft.com/office/powerpoint/2010/main" val="1630028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200" y="71739"/>
            <a:ext cx="8902800" cy="803443"/>
          </a:xfrm>
        </p:spPr>
        <p:txBody>
          <a:bodyPr>
            <a:noAutofit/>
          </a:bodyPr>
          <a:lstStyle/>
          <a:p>
            <a:r>
              <a:rPr lang="en-US" sz="3200" dirty="0" smtClean="0"/>
              <a:t>GPS and LEO with inclination offset of 45°</a:t>
            </a:r>
            <a:endParaRPr lang="en-US" sz="3200" dirty="0"/>
          </a:p>
        </p:txBody>
      </p:sp>
      <p:pic>
        <p:nvPicPr>
          <p:cNvPr id="4" name="Picture 3"/>
          <p:cNvPicPr>
            <a:picLocks noChangeAspect="1"/>
          </p:cNvPicPr>
          <p:nvPr/>
        </p:nvPicPr>
        <p:blipFill>
          <a:blip r:embed="rId2"/>
          <a:stretch>
            <a:fillRect/>
          </a:stretch>
        </p:blipFill>
        <p:spPr>
          <a:xfrm>
            <a:off x="0" y="431800"/>
            <a:ext cx="9144000" cy="5986463"/>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107823" y="1665451"/>
            <a:ext cx="8925359" cy="4505102"/>
          </a:xfrm>
          <a:prstGeom prst="rect">
            <a:avLst/>
          </a:prstGeom>
        </p:spPr>
      </p:pic>
    </p:spTree>
    <p:extLst>
      <p:ext uri="{BB962C8B-B14F-4D97-AF65-F5344CB8AC3E}">
        <p14:creationId xmlns:p14="http://schemas.microsoft.com/office/powerpoint/2010/main" val="2047880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200" y="71739"/>
            <a:ext cx="8902800" cy="803443"/>
          </a:xfrm>
        </p:spPr>
        <p:txBody>
          <a:bodyPr>
            <a:noAutofit/>
          </a:bodyPr>
          <a:lstStyle/>
          <a:p>
            <a:r>
              <a:rPr lang="en-US" sz="3200" dirty="0" smtClean="0"/>
              <a:t>GPS and LEO with inclination offset of 45°</a:t>
            </a:r>
            <a:endParaRPr lang="en-US" sz="3200" dirty="0"/>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77798" y="1665451"/>
            <a:ext cx="8967364" cy="4457176"/>
          </a:xfrm>
          <a:prstGeom prst="rect">
            <a:avLst/>
          </a:prstGeom>
        </p:spPr>
      </p:pic>
    </p:spTree>
    <p:extLst>
      <p:ext uri="{BB962C8B-B14F-4D97-AF65-F5344CB8AC3E}">
        <p14:creationId xmlns:p14="http://schemas.microsoft.com/office/powerpoint/2010/main" val="3215536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200" y="71739"/>
            <a:ext cx="8902800" cy="803443"/>
          </a:xfrm>
        </p:spPr>
        <p:txBody>
          <a:bodyPr>
            <a:noAutofit/>
          </a:bodyPr>
          <a:lstStyle/>
          <a:p>
            <a:r>
              <a:rPr lang="en-US" sz="3200" dirty="0" smtClean="0"/>
              <a:t>GPS and LEO with inclination offset of 45°</a:t>
            </a:r>
            <a:endParaRPr lang="en-US" sz="3200" dirty="0"/>
          </a:p>
        </p:txBody>
      </p:sp>
      <p:pic>
        <p:nvPicPr>
          <p:cNvPr id="4" name="Picture 3"/>
          <p:cNvPicPr>
            <a:picLocks noChangeAspect="1"/>
          </p:cNvPicPr>
          <p:nvPr/>
        </p:nvPicPr>
        <p:blipFill>
          <a:blip r:embed="rId2"/>
          <a:stretch>
            <a:fillRect/>
          </a:stretch>
        </p:blipFill>
        <p:spPr>
          <a:xfrm>
            <a:off x="0" y="431800"/>
            <a:ext cx="9144000" cy="5986463"/>
          </a:xfrm>
          <a:prstGeom prst="rect">
            <a:avLst/>
          </a:prstGeom>
        </p:spPr>
      </p:pic>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77798" y="1665451"/>
            <a:ext cx="8967364" cy="4457176"/>
          </a:xfrm>
          <a:prstGeom prst="rect">
            <a:avLst/>
          </a:prstGeom>
        </p:spPr>
      </p:pic>
    </p:spTree>
    <p:extLst>
      <p:ext uri="{BB962C8B-B14F-4D97-AF65-F5344CB8AC3E}">
        <p14:creationId xmlns:p14="http://schemas.microsoft.com/office/powerpoint/2010/main" val="3238982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GPS and LEO with inclination offset of 90°</a:t>
            </a:r>
            <a:endParaRPr lang="en-US" sz="3200" dirty="0"/>
          </a:p>
        </p:txBody>
      </p:sp>
      <p:pic>
        <p:nvPicPr>
          <p:cNvPr id="3" name="Picture 2"/>
          <p:cNvPicPr>
            <a:picLocks noChangeAspect="1"/>
          </p:cNvPicPr>
          <p:nvPr/>
        </p:nvPicPr>
        <p:blipFill>
          <a:blip r:embed="rId2"/>
          <a:stretch>
            <a:fillRect/>
          </a:stretch>
        </p:blipFill>
        <p:spPr>
          <a:xfrm>
            <a:off x="790956" y="1426377"/>
            <a:ext cx="7562088" cy="3817536"/>
          </a:xfrm>
          <a:prstGeom prst="rect">
            <a:avLst/>
          </a:prstGeom>
        </p:spPr>
      </p:pic>
      <p:sp>
        <p:nvSpPr>
          <p:cNvPr id="4" name="TextBox 3"/>
          <p:cNvSpPr txBox="1"/>
          <p:nvPr/>
        </p:nvSpPr>
        <p:spPr>
          <a:xfrm>
            <a:off x="930387" y="5313840"/>
            <a:ext cx="7386662" cy="369332"/>
          </a:xfrm>
          <a:prstGeom prst="rect">
            <a:avLst/>
          </a:prstGeom>
          <a:noFill/>
        </p:spPr>
        <p:txBody>
          <a:bodyPr wrap="square" rtlCol="0">
            <a:spAutoFit/>
          </a:bodyPr>
          <a:lstStyle/>
          <a:p>
            <a:r>
              <a:rPr lang="en-US" dirty="0" smtClean="0"/>
              <a:t>Most of the occultations from this geometry would need to be rejected.</a:t>
            </a:r>
          </a:p>
        </p:txBody>
      </p:sp>
    </p:spTree>
    <p:extLst>
      <p:ext uri="{BB962C8B-B14F-4D97-AF65-F5344CB8AC3E}">
        <p14:creationId xmlns:p14="http://schemas.microsoft.com/office/powerpoint/2010/main" val="2256227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0" y="431800"/>
            <a:ext cx="9144000" cy="5986463"/>
          </a:xfrm>
          <a:prstGeom prst="rect">
            <a:avLst/>
          </a:prstGeom>
        </p:spPr>
      </p:pic>
    </p:spTree>
    <p:extLst>
      <p:ext uri="{BB962C8B-B14F-4D97-AF65-F5344CB8AC3E}">
        <p14:creationId xmlns:p14="http://schemas.microsoft.com/office/powerpoint/2010/main" val="277409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SSUSI Provides GUVI Imaging Capability and More!</a:t>
            </a:r>
            <a:endParaRPr lang="en-US" dirty="0"/>
          </a:p>
        </p:txBody>
      </p:sp>
      <p:sp>
        <p:nvSpPr>
          <p:cNvPr id="3" name="Content Placeholder 2"/>
          <p:cNvSpPr>
            <a:spLocks noGrp="1"/>
          </p:cNvSpPr>
          <p:nvPr>
            <p:ph idx="1"/>
          </p:nvPr>
        </p:nvSpPr>
        <p:spPr>
          <a:xfrm>
            <a:off x="1038" y="1411557"/>
            <a:ext cx="6494606" cy="5282754"/>
          </a:xfrm>
        </p:spPr>
        <p:txBody>
          <a:bodyPr>
            <a:normAutofit/>
          </a:bodyPr>
          <a:lstStyle/>
          <a:p>
            <a:r>
              <a:rPr lang="en-US" sz="1600" dirty="0" smtClean="0"/>
              <a:t>In 1990, SSUSI started out as an experiment on DMSP Block 5D3. After development of the space weather mission, SSUSI was considered to be on the path to operational use.</a:t>
            </a:r>
          </a:p>
          <a:p>
            <a:r>
              <a:rPr lang="en-US" sz="1600" dirty="0" smtClean="0"/>
              <a:t>Over time, the sensor role changed from an instrument that took </a:t>
            </a:r>
            <a:r>
              <a:rPr lang="en-US" sz="1600" dirty="0" err="1" smtClean="0">
                <a:solidFill>
                  <a:srgbClr val="FF0000"/>
                </a:solidFill>
              </a:rPr>
              <a:t>auroral</a:t>
            </a:r>
            <a:r>
              <a:rPr lang="en-US" sz="1600" dirty="0" smtClean="0">
                <a:solidFill>
                  <a:srgbClr val="FF0000"/>
                </a:solidFill>
              </a:rPr>
              <a:t> images</a:t>
            </a:r>
            <a:r>
              <a:rPr lang="en-US" sz="1600" dirty="0" smtClean="0"/>
              <a:t> to a scientific instrument capable of providing</a:t>
            </a:r>
          </a:p>
          <a:p>
            <a:pPr lvl="1"/>
            <a:r>
              <a:rPr lang="en-US" sz="1400" dirty="0" err="1" smtClean="0">
                <a:solidFill>
                  <a:srgbClr val="FF0000"/>
                </a:solidFill>
              </a:rPr>
              <a:t>Auroral</a:t>
            </a:r>
            <a:r>
              <a:rPr lang="en-US" sz="1400" dirty="0"/>
              <a:t> </a:t>
            </a:r>
            <a:r>
              <a:rPr lang="en-US" sz="1400" dirty="0" smtClean="0"/>
              <a:t>images</a:t>
            </a:r>
          </a:p>
          <a:p>
            <a:pPr lvl="1"/>
            <a:r>
              <a:rPr lang="en-US" sz="1400" dirty="0" err="1" smtClean="0">
                <a:solidFill>
                  <a:srgbClr val="FF0000"/>
                </a:solidFill>
              </a:rPr>
              <a:t>Auroral</a:t>
            </a:r>
            <a:r>
              <a:rPr lang="en-US" sz="1400" dirty="0" smtClean="0"/>
              <a:t> energy inputs</a:t>
            </a:r>
          </a:p>
          <a:p>
            <a:pPr lvl="1"/>
            <a:r>
              <a:rPr lang="en-US" sz="1400" dirty="0" err="1" smtClean="0">
                <a:solidFill>
                  <a:srgbClr val="FF0000"/>
                </a:solidFill>
              </a:rPr>
              <a:t>Auroral</a:t>
            </a:r>
            <a:r>
              <a:rPr lang="en-US" sz="1400" dirty="0" smtClean="0"/>
              <a:t> ionospheric products</a:t>
            </a:r>
          </a:p>
          <a:p>
            <a:pPr lvl="1"/>
            <a:r>
              <a:rPr lang="en-US" sz="1400" dirty="0" smtClean="0">
                <a:solidFill>
                  <a:srgbClr val="3366FF"/>
                </a:solidFill>
              </a:rPr>
              <a:t>Ionospheric images</a:t>
            </a:r>
          </a:p>
          <a:p>
            <a:pPr lvl="1"/>
            <a:r>
              <a:rPr lang="en-US" sz="1400" dirty="0" smtClean="0">
                <a:solidFill>
                  <a:srgbClr val="3366FF"/>
                </a:solidFill>
              </a:rPr>
              <a:t>Ionospheric bubble maps</a:t>
            </a:r>
          </a:p>
          <a:p>
            <a:pPr lvl="1"/>
            <a:r>
              <a:rPr lang="en-US" sz="1400" dirty="0" smtClean="0"/>
              <a:t>Neutral atmosphere composition</a:t>
            </a:r>
          </a:p>
          <a:p>
            <a:pPr lvl="1"/>
            <a:r>
              <a:rPr lang="en-US" sz="1400" dirty="0" smtClean="0"/>
              <a:t>High energy particle </a:t>
            </a:r>
            <a:r>
              <a:rPr lang="en-US" sz="1400" dirty="0" err="1" smtClean="0"/>
              <a:t>precip</a:t>
            </a:r>
            <a:r>
              <a:rPr lang="en-US" sz="1400" dirty="0" smtClean="0"/>
              <a:t>. maps</a:t>
            </a:r>
          </a:p>
          <a:p>
            <a:pPr lvl="1"/>
            <a:r>
              <a:rPr lang="en-US" sz="1400" dirty="0" smtClean="0"/>
              <a:t>Magnetic field maps for s/c charging</a:t>
            </a:r>
          </a:p>
          <a:p>
            <a:pPr lvl="1"/>
            <a:r>
              <a:rPr lang="en-US" sz="1400" dirty="0" smtClean="0"/>
              <a:t>And providing input to operational models</a:t>
            </a:r>
          </a:p>
          <a:p>
            <a:r>
              <a:rPr lang="en-US" sz="1600" dirty="0" smtClean="0"/>
              <a:t>We continue to develop new products</a:t>
            </a:r>
          </a:p>
          <a:p>
            <a:pPr marL="403225" lvl="1" indent="0">
              <a:buNone/>
            </a:pPr>
            <a:endParaRPr lang="en-US" sz="1400" dirty="0" smtClean="0"/>
          </a:p>
          <a:p>
            <a:pPr lvl="2"/>
            <a:endParaRPr lang="en-US" sz="1200" dirty="0" smtClean="0"/>
          </a:p>
        </p:txBody>
      </p:sp>
      <p:pic>
        <p:nvPicPr>
          <p:cNvPr id="4" name="Picture 3"/>
          <p:cNvPicPr>
            <a:picLocks noChangeAspect="1"/>
          </p:cNvPicPr>
          <p:nvPr/>
        </p:nvPicPr>
        <p:blipFill>
          <a:blip r:embed="rId2"/>
          <a:stretch>
            <a:fillRect/>
          </a:stretch>
        </p:blipFill>
        <p:spPr>
          <a:xfrm>
            <a:off x="4905762" y="2753901"/>
            <a:ext cx="4125375" cy="2758584"/>
          </a:xfrm>
          <a:prstGeom prst="rect">
            <a:avLst/>
          </a:prstGeom>
        </p:spPr>
      </p:pic>
    </p:spTree>
    <p:extLst>
      <p:ext uri="{BB962C8B-B14F-4D97-AF65-F5344CB8AC3E}">
        <p14:creationId xmlns:p14="http://schemas.microsoft.com/office/powerpoint/2010/main" val="345886294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431800"/>
            <a:ext cx="9144000" cy="5986463"/>
          </a:xfrm>
          <a:prstGeom prst="rect">
            <a:avLst/>
          </a:prstGeom>
        </p:spPr>
      </p:pic>
      <p:pic>
        <p:nvPicPr>
          <p:cNvPr id="4" name="Picture 3"/>
          <p:cNvPicPr>
            <a:picLocks noChangeAspect="1"/>
          </p:cNvPicPr>
          <p:nvPr/>
        </p:nvPicPr>
        <p:blipFill>
          <a:blip r:embed="rId3"/>
          <a:stretch>
            <a:fillRect/>
          </a:stretch>
        </p:blipFill>
        <p:spPr>
          <a:xfrm>
            <a:off x="241200" y="71739"/>
            <a:ext cx="5105455" cy="3139194"/>
          </a:xfrm>
          <a:prstGeom prst="rect">
            <a:avLst/>
          </a:prstGeom>
        </p:spPr>
      </p:pic>
      <p:sp>
        <p:nvSpPr>
          <p:cNvPr id="5" name="TextBox 4"/>
          <p:cNvSpPr txBox="1"/>
          <p:nvPr/>
        </p:nvSpPr>
        <p:spPr>
          <a:xfrm>
            <a:off x="2527853" y="4589714"/>
            <a:ext cx="3654005" cy="92333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smtClean="0"/>
              <a:t>Zoom up on region of interest to exploit vulnerabilities or to perform TTL</a:t>
            </a:r>
            <a:endParaRPr lang="en-US" dirty="0"/>
          </a:p>
        </p:txBody>
      </p:sp>
      <p:cxnSp>
        <p:nvCxnSpPr>
          <p:cNvPr id="7" name="Straight Arrow Connector 6"/>
          <p:cNvCxnSpPr/>
          <p:nvPr/>
        </p:nvCxnSpPr>
        <p:spPr>
          <a:xfrm flipV="1">
            <a:off x="4241043" y="3510625"/>
            <a:ext cx="1269917" cy="946551"/>
          </a:xfrm>
          <a:prstGeom prst="straightConnector1">
            <a:avLst/>
          </a:prstGeom>
          <a:ln w="76200" cmpd="sng">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4076738" y="3031359"/>
            <a:ext cx="0" cy="1425818"/>
          </a:xfrm>
          <a:prstGeom prst="straightConnector1">
            <a:avLst/>
          </a:prstGeom>
          <a:ln w="76200" cmpd="sng">
            <a:solidFill>
              <a:srgbClr val="FF000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35546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Vulnerability Assessment</a:t>
            </a:r>
            <a:endParaRPr lang="en-US" dirty="0"/>
          </a:p>
        </p:txBody>
      </p:sp>
      <p:pic>
        <p:nvPicPr>
          <p:cNvPr id="3" name="Picture 2"/>
          <p:cNvPicPr>
            <a:picLocks noChangeAspect="1"/>
          </p:cNvPicPr>
          <p:nvPr/>
        </p:nvPicPr>
        <p:blipFill>
          <a:blip r:embed="rId2"/>
          <a:stretch>
            <a:fillRect/>
          </a:stretch>
        </p:blipFill>
        <p:spPr>
          <a:xfrm>
            <a:off x="241200" y="1030945"/>
            <a:ext cx="8651143" cy="5319333"/>
          </a:xfrm>
          <a:prstGeom prst="rect">
            <a:avLst/>
          </a:prstGeom>
        </p:spPr>
      </p:pic>
      <p:cxnSp>
        <p:nvCxnSpPr>
          <p:cNvPr id="5" name="Straight Arrow Connector 4"/>
          <p:cNvCxnSpPr/>
          <p:nvPr/>
        </p:nvCxnSpPr>
        <p:spPr>
          <a:xfrm flipH="1">
            <a:off x="7505689" y="3390808"/>
            <a:ext cx="281538" cy="635028"/>
          </a:xfrm>
          <a:prstGeom prst="straightConnector1">
            <a:avLst/>
          </a:prstGeom>
          <a:ln w="76200" cmpd="sng">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7847129" y="1737340"/>
            <a:ext cx="527134" cy="1449780"/>
          </a:xfrm>
          <a:prstGeom prst="line">
            <a:avLst/>
          </a:prstGeom>
          <a:ln w="76200" cmpd="sng">
            <a:solidFill>
              <a:srgbClr val="FF0000"/>
            </a:solidFill>
            <a:tailEnd type="none" w="med" len="lg"/>
          </a:ln>
        </p:spPr>
        <p:style>
          <a:lnRef idx="1">
            <a:schemeClr val="dk1"/>
          </a:lnRef>
          <a:fillRef idx="0">
            <a:schemeClr val="dk1"/>
          </a:fillRef>
          <a:effectRef idx="0">
            <a:schemeClr val="dk1"/>
          </a:effectRef>
          <a:fontRef idx="minor">
            <a:schemeClr val="tx1"/>
          </a:fontRef>
        </p:style>
      </p:cxnSp>
      <p:cxnSp>
        <p:nvCxnSpPr>
          <p:cNvPr id="16" name="Curved Connector 15"/>
          <p:cNvCxnSpPr/>
          <p:nvPr/>
        </p:nvCxnSpPr>
        <p:spPr>
          <a:xfrm rot="16200000" flipH="1">
            <a:off x="6927583" y="3208107"/>
            <a:ext cx="982496" cy="365402"/>
          </a:xfrm>
          <a:prstGeom prst="curvedConnector3">
            <a:avLst>
              <a:gd name="adj1" fmla="val -20732"/>
            </a:avLst>
          </a:prstGeom>
          <a:ln w="76200" cmpd="sng">
            <a:solidFill>
              <a:srgbClr val="FF0000"/>
            </a:solidFill>
            <a:prstDash val="dash"/>
            <a:tailEnd type="none" w="med" len="lg"/>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V="1">
            <a:off x="7236130" y="2456239"/>
            <a:ext cx="1656213" cy="443321"/>
          </a:xfrm>
          <a:prstGeom prst="straightConnector1">
            <a:avLst/>
          </a:prstGeom>
          <a:ln w="76200" cmpd="sng">
            <a:solidFill>
              <a:srgbClr val="FF6600"/>
            </a:solidFill>
            <a:prstDash val="sysDash"/>
            <a:tailEnd type="arrow"/>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4432728" y="5032295"/>
            <a:ext cx="3572425" cy="369332"/>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solidFill>
                  <a:schemeClr val="accent6">
                    <a:lumMod val="60000"/>
                    <a:lumOff val="40000"/>
                  </a:schemeClr>
                </a:solidFill>
              </a:rPr>
              <a:t>Ray through the ionospheric hole</a:t>
            </a:r>
            <a:endParaRPr lang="en-US" dirty="0">
              <a:solidFill>
                <a:schemeClr val="accent6">
                  <a:lumMod val="60000"/>
                  <a:lumOff val="40000"/>
                </a:schemeClr>
              </a:solidFill>
            </a:endParaRPr>
          </a:p>
        </p:txBody>
      </p:sp>
      <p:sp>
        <p:nvSpPr>
          <p:cNvPr id="30" name="TextBox 29"/>
          <p:cNvSpPr txBox="1"/>
          <p:nvPr/>
        </p:nvSpPr>
        <p:spPr>
          <a:xfrm>
            <a:off x="4432728" y="4537686"/>
            <a:ext cx="3443934" cy="369332"/>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solidFill>
                  <a:srgbClr val="FF0000"/>
                </a:solidFill>
              </a:rPr>
              <a:t>Ray reflected by the ionosphere</a:t>
            </a:r>
            <a:endParaRPr lang="en-US" dirty="0">
              <a:solidFill>
                <a:srgbClr val="FF0000"/>
              </a:solidFill>
            </a:endParaRPr>
          </a:p>
        </p:txBody>
      </p:sp>
    </p:spTree>
    <p:extLst>
      <p:ext uri="{BB962C8B-B14F-4D97-AF65-F5344CB8AC3E}">
        <p14:creationId xmlns:p14="http://schemas.microsoft.com/office/powerpoint/2010/main" val="3060556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SSUSI can Enhance the Value of GPS RO</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Minimum tangent point motion (“streak length”) is about 300 km.</a:t>
            </a:r>
          </a:p>
          <a:p>
            <a:r>
              <a:rPr lang="en-US" dirty="0" smtClean="0"/>
              <a:t>Increases for increasing receiver inclination.</a:t>
            </a:r>
          </a:p>
          <a:p>
            <a:r>
              <a:rPr lang="en-US" dirty="0" smtClean="0"/>
              <a:t>For one receiver and one satellite, have 24–30 occultations per day (~1 per hour)</a:t>
            </a:r>
          </a:p>
          <a:p>
            <a:r>
              <a:rPr lang="en-US" dirty="0" smtClean="0"/>
              <a:t>For one receiver over all 32 GPS satellites, have ~800 occultation opportunities per day, but not all are viable measurements</a:t>
            </a:r>
          </a:p>
          <a:p>
            <a:r>
              <a:rPr lang="en-US" dirty="0" smtClean="0"/>
              <a:t>SSUSI or SSUSI-Lite generates about 15,000 global profiles per orbit. </a:t>
            </a:r>
          </a:p>
          <a:p>
            <a:r>
              <a:rPr lang="en-US" dirty="0" smtClean="0"/>
              <a:t>SSUSI generates 600,000 lines of sight measurements per orbit.</a:t>
            </a:r>
          </a:p>
          <a:p>
            <a:r>
              <a:rPr lang="en-US" dirty="0" smtClean="0"/>
              <a:t>The orbit plane inclination offset gives us a useful opportunity.</a:t>
            </a:r>
          </a:p>
          <a:p>
            <a:pPr lvl="1"/>
            <a:r>
              <a:rPr lang="en-US" dirty="0" smtClean="0"/>
              <a:t>Co-manifesting SSUSI-Lite with GPS RO enables us to locate the </a:t>
            </a:r>
            <a:r>
              <a:rPr lang="en-US" dirty="0" err="1" smtClean="0"/>
              <a:t>fluxtube</a:t>
            </a:r>
            <a:r>
              <a:rPr lang="en-US" dirty="0" smtClean="0"/>
              <a:t> with the turbulence in it.</a:t>
            </a:r>
          </a:p>
          <a:p>
            <a:pPr lvl="1"/>
            <a:r>
              <a:rPr lang="en-US" dirty="0" smtClean="0"/>
              <a:t>GPS RO is also blind to depleted flux tubes that do NOT show turbulence/scintillation but that would still refract RF</a:t>
            </a:r>
          </a:p>
          <a:p>
            <a:endParaRPr lang="en-US" dirty="0" smtClean="0"/>
          </a:p>
        </p:txBody>
      </p:sp>
    </p:spTree>
    <p:extLst>
      <p:ext uri="{BB962C8B-B14F-4D97-AF65-F5344CB8AC3E}">
        <p14:creationId xmlns:p14="http://schemas.microsoft.com/office/powerpoint/2010/main" val="3435416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Information Content of GPS RO can be Enhanced</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Horizontal resolution is generally poor, especially given assumptions of atmospheric homogeneity</a:t>
            </a:r>
          </a:p>
          <a:p>
            <a:r>
              <a:rPr lang="en-US" dirty="0" smtClean="0"/>
              <a:t>Tangent point geometry is complex: moves in latitude and longitude with time</a:t>
            </a:r>
          </a:p>
          <a:p>
            <a:r>
              <a:rPr lang="en-US" dirty="0" err="1" smtClean="0"/>
              <a:t>Ionospheric</a:t>
            </a:r>
            <a:r>
              <a:rPr lang="en-US" dirty="0" smtClean="0"/>
              <a:t> occultations generally take 5-10 minutes to complete, up to an hour for extreme cases</a:t>
            </a:r>
          </a:p>
          <a:p>
            <a:pPr lvl="1"/>
            <a:r>
              <a:rPr lang="en-US" dirty="0" smtClean="0"/>
              <a:t>Tangent point moves significantly over this period of time</a:t>
            </a:r>
          </a:p>
          <a:p>
            <a:r>
              <a:rPr lang="en-US" b="1" dirty="0" smtClean="0"/>
              <a:t>Small scale structures in ionosphere can be easily missed as seen in previous slides</a:t>
            </a:r>
          </a:p>
          <a:p>
            <a:pPr lvl="1"/>
            <a:r>
              <a:rPr lang="en-US" dirty="0" smtClean="0"/>
              <a:t>These results are typical and lead to the real danger of a bad forecast/</a:t>
            </a:r>
            <a:r>
              <a:rPr lang="en-US" dirty="0" err="1" smtClean="0"/>
              <a:t>nowcast</a:t>
            </a:r>
            <a:endParaRPr lang="en-US" dirty="0" smtClean="0"/>
          </a:p>
          <a:p>
            <a:pPr lvl="1"/>
            <a:r>
              <a:rPr lang="en-US" dirty="0" smtClean="0"/>
              <a:t>GPS RO provides useful information in combination with SSUSI/SSUSI-Lite 3D cubes</a:t>
            </a:r>
          </a:p>
          <a:p>
            <a:pPr lvl="1"/>
            <a:r>
              <a:rPr lang="en-US" dirty="0" smtClean="0"/>
              <a:t>Topside sounder or SDR used to monitor scintillation would provide additional information.</a:t>
            </a:r>
            <a:endParaRPr lang="en-US" b="1" dirty="0" smtClean="0"/>
          </a:p>
          <a:p>
            <a:endParaRPr lang="en-US" dirty="0"/>
          </a:p>
        </p:txBody>
      </p:sp>
    </p:spTree>
    <p:extLst>
      <p:ext uri="{BB962C8B-B14F-4D97-AF65-F5344CB8AC3E}">
        <p14:creationId xmlns:p14="http://schemas.microsoft.com/office/powerpoint/2010/main" val="2624750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GPS RO and Depleted Flux Tubes – Location is sensitive to observational geometry without SSUSI</a:t>
            </a:r>
            <a:endParaRPr lang="en-US" sz="2800" dirty="0"/>
          </a:p>
        </p:txBody>
      </p:sp>
      <p:pic>
        <p:nvPicPr>
          <p:cNvPr id="4" name="Content Placeholder 3"/>
          <p:cNvPicPr>
            <a:picLocks noGrp="1" noChangeAspect="1"/>
          </p:cNvPicPr>
          <p:nvPr>
            <p:ph idx="1"/>
          </p:nvPr>
        </p:nvPicPr>
        <p:blipFill rotWithShape="1">
          <a:blip r:embed="rId2"/>
          <a:srcRect l="372" r="153"/>
          <a:stretch/>
        </p:blipFill>
        <p:spPr>
          <a:xfrm>
            <a:off x="3270635" y="1219200"/>
            <a:ext cx="5319274" cy="4916488"/>
          </a:xfrm>
        </p:spPr>
      </p:pic>
      <p:sp>
        <p:nvSpPr>
          <p:cNvPr id="5" name="TextBox 4"/>
          <p:cNvSpPr txBox="1"/>
          <p:nvPr/>
        </p:nvSpPr>
        <p:spPr>
          <a:xfrm>
            <a:off x="347431" y="1231182"/>
            <a:ext cx="2695578" cy="4524316"/>
          </a:xfrm>
          <a:prstGeom prst="rect">
            <a:avLst/>
          </a:prstGeom>
          <a:noFill/>
        </p:spPr>
        <p:txBody>
          <a:bodyPr wrap="square" rtlCol="0">
            <a:spAutoFit/>
          </a:bodyPr>
          <a:lstStyle/>
          <a:p>
            <a:pPr marL="285750" indent="-285750">
              <a:buFont typeface="Arial"/>
              <a:buChar char="•"/>
            </a:pPr>
            <a:r>
              <a:rPr lang="en-US" b="1" dirty="0" smtClean="0"/>
              <a:t>Line of sight may miss depleted flux tubes.</a:t>
            </a:r>
          </a:p>
          <a:p>
            <a:pPr marL="285750" indent="-285750">
              <a:buFont typeface="Arial"/>
              <a:buChar char="•"/>
            </a:pPr>
            <a:r>
              <a:rPr lang="en-US" b="1" dirty="0" smtClean="0"/>
              <a:t>Attribution of changes in GPS signal to a depleted flux tube is difficult because a given flux tube is not sampled often.</a:t>
            </a:r>
          </a:p>
          <a:p>
            <a:pPr marL="285750" indent="-285750">
              <a:buFont typeface="Arial"/>
              <a:buChar char="•"/>
            </a:pPr>
            <a:r>
              <a:rPr lang="en-US" b="1" dirty="0" smtClean="0"/>
              <a:t>Depleted flux tubes may or may not be turbulent or exhibit scintillation at GPS wavelengths.</a:t>
            </a:r>
          </a:p>
          <a:p>
            <a:pPr marL="285750" indent="-285750">
              <a:buFont typeface="Arial"/>
              <a:buChar char="•"/>
            </a:pPr>
            <a:r>
              <a:rPr lang="en-US" b="1" dirty="0" smtClean="0"/>
              <a:t>SSUSI/SSUSI-Lite enables us to locate the depleted region.</a:t>
            </a:r>
            <a:endParaRPr lang="en-US" b="1" dirty="0"/>
          </a:p>
        </p:txBody>
      </p:sp>
    </p:spTree>
    <p:extLst>
      <p:ext uri="{BB962C8B-B14F-4D97-AF65-F5344CB8AC3E}">
        <p14:creationId xmlns:p14="http://schemas.microsoft.com/office/powerpoint/2010/main" val="2419251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Coverage of GPS Soundings</a:t>
            </a:r>
            <a:endParaRPr lang="en-US" dirty="0"/>
          </a:p>
        </p:txBody>
      </p:sp>
      <p:sp>
        <p:nvSpPr>
          <p:cNvPr id="3" name="Content Placeholder 2"/>
          <p:cNvSpPr>
            <a:spLocks noGrp="1"/>
          </p:cNvSpPr>
          <p:nvPr>
            <p:ph idx="1"/>
          </p:nvPr>
        </p:nvSpPr>
        <p:spPr>
          <a:xfrm>
            <a:off x="457200" y="1281207"/>
            <a:ext cx="8229600" cy="1851654"/>
          </a:xfrm>
        </p:spPr>
        <p:txBody>
          <a:bodyPr>
            <a:normAutofit fontScale="62500" lnSpcReduction="20000"/>
          </a:bodyPr>
          <a:lstStyle/>
          <a:p>
            <a:r>
              <a:rPr lang="en-US" dirty="0" smtClean="0"/>
              <a:t>Earlier plots indicate coverage from one receiver to one GPS</a:t>
            </a:r>
          </a:p>
          <a:p>
            <a:r>
              <a:rPr lang="en-US" dirty="0" smtClean="0"/>
              <a:t>This plot shows possible coverage from one receiver to all 32 GPS satellites</a:t>
            </a:r>
          </a:p>
          <a:p>
            <a:r>
              <a:rPr lang="en-US" dirty="0" smtClean="0"/>
              <a:t>Caveat: some occultations overlap, and would only be viable if multiple receivers available on a satellite</a:t>
            </a:r>
          </a:p>
          <a:p>
            <a:r>
              <a:rPr lang="en-US" dirty="0" smtClean="0"/>
              <a:t>Bottom line: good coverage, except over the extreme polar regions</a:t>
            </a:r>
          </a:p>
          <a:p>
            <a:endParaRPr lang="en-US" dirty="0"/>
          </a:p>
        </p:txBody>
      </p:sp>
      <p:pic>
        <p:nvPicPr>
          <p:cNvPr id="4" name="Picture 3" descr="plot.png"/>
          <p:cNvPicPr>
            <a:picLocks noChangeAspect="1"/>
          </p:cNvPicPr>
          <p:nvPr/>
        </p:nvPicPr>
        <p:blipFill>
          <a:blip r:embed="rId2"/>
          <a:stretch>
            <a:fillRect/>
          </a:stretch>
        </p:blipFill>
        <p:spPr>
          <a:xfrm>
            <a:off x="1491914" y="3104386"/>
            <a:ext cx="6160173" cy="3098868"/>
          </a:xfrm>
          <a:prstGeom prst="rect">
            <a:avLst/>
          </a:prstGeom>
        </p:spPr>
      </p:pic>
    </p:spTree>
    <p:extLst>
      <p:ext uri="{BB962C8B-B14F-4D97-AF65-F5344CB8AC3E}">
        <p14:creationId xmlns:p14="http://schemas.microsoft.com/office/powerpoint/2010/main" val="4154087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SSUSI-Lite provides high-resolution regional data that GPS-RO cannot </a:t>
            </a:r>
            <a:endParaRPr lang="en-US" dirty="0"/>
          </a:p>
        </p:txBody>
      </p:sp>
      <p:pic>
        <p:nvPicPr>
          <p:cNvPr id="7" name="Content Placeholder 6" descr="vtec_2011_298_0003_occ.png"/>
          <p:cNvPicPr>
            <a:picLocks noGrp="1" noChangeAspect="1"/>
          </p:cNvPicPr>
          <p:nvPr>
            <p:ph sz="quarter" idx="12"/>
          </p:nvPr>
        </p:nvPicPr>
        <p:blipFill>
          <a:blip r:embed="rId2">
            <a:extLst>
              <a:ext uri="{28A0092B-C50C-407E-A947-70E740481C1C}">
                <a14:useLocalDpi xmlns:a14="http://schemas.microsoft.com/office/drawing/2010/main" val="0"/>
              </a:ext>
            </a:extLst>
          </a:blip>
          <a:srcRect l="-8812" r="-8812"/>
          <a:stretch>
            <a:fillRect/>
          </a:stretch>
        </p:blipFill>
        <p:spPr/>
      </p:pic>
      <p:pic>
        <p:nvPicPr>
          <p:cNvPr id="9" name="Content Placeholder 8" descr="vtec_2011_298_0003_ss.png"/>
          <p:cNvPicPr>
            <a:picLocks noGrp="1" noChangeAspect="1"/>
          </p:cNvPicPr>
          <p:nvPr>
            <p:ph sz="quarter" idx="13"/>
          </p:nvPr>
        </p:nvPicPr>
        <p:blipFill>
          <a:blip r:embed="rId3">
            <a:extLst>
              <a:ext uri="{28A0092B-C50C-407E-A947-70E740481C1C}">
                <a14:useLocalDpi xmlns:a14="http://schemas.microsoft.com/office/drawing/2010/main" val="0"/>
              </a:ext>
            </a:extLst>
          </a:blip>
          <a:srcRect l="-8812" r="-8812"/>
          <a:stretch>
            <a:fillRect/>
          </a:stretch>
        </p:blipFill>
        <p:spPr/>
      </p:pic>
      <p:pic>
        <p:nvPicPr>
          <p:cNvPr id="8" name="Content Placeholder 7" descr="vtec_2011_298_0003_occcov.png"/>
          <p:cNvPicPr>
            <a:picLocks noGrp="1" noChangeAspect="1"/>
          </p:cNvPicPr>
          <p:nvPr>
            <p:ph sz="quarter" idx="14"/>
          </p:nvPr>
        </p:nvPicPr>
        <p:blipFill>
          <a:blip r:embed="rId4">
            <a:extLst>
              <a:ext uri="{28A0092B-C50C-407E-A947-70E740481C1C}">
                <a14:useLocalDpi xmlns:a14="http://schemas.microsoft.com/office/drawing/2010/main" val="0"/>
              </a:ext>
            </a:extLst>
          </a:blip>
          <a:srcRect l="-8812" r="-8812"/>
          <a:stretch>
            <a:fillRect/>
          </a:stretch>
        </p:blipFill>
        <p:spPr/>
      </p:pic>
      <p:pic>
        <p:nvPicPr>
          <p:cNvPr id="10" name="Content Placeholder 9" descr="vtec_2011_298_0003_sscov.png"/>
          <p:cNvPicPr>
            <a:picLocks noGrp="1" noChangeAspect="1"/>
          </p:cNvPicPr>
          <p:nvPr>
            <p:ph sz="quarter" idx="15"/>
          </p:nvPr>
        </p:nvPicPr>
        <p:blipFill>
          <a:blip r:embed="rId5">
            <a:extLst>
              <a:ext uri="{28A0092B-C50C-407E-A947-70E740481C1C}">
                <a14:useLocalDpi xmlns:a14="http://schemas.microsoft.com/office/drawing/2010/main" val="0"/>
              </a:ext>
            </a:extLst>
          </a:blip>
          <a:srcRect l="-8812" r="-8812"/>
          <a:stretch>
            <a:fillRect/>
          </a:stretch>
        </p:blipFill>
        <p:spPr/>
      </p:pic>
      <p:sp>
        <p:nvSpPr>
          <p:cNvPr id="12" name="Down Arrow 11"/>
          <p:cNvSpPr/>
          <p:nvPr/>
        </p:nvSpPr>
        <p:spPr>
          <a:xfrm>
            <a:off x="1442804" y="1668515"/>
            <a:ext cx="264596" cy="440958"/>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1310506" y="4036733"/>
            <a:ext cx="264596" cy="440958"/>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005738" y="1587217"/>
            <a:ext cx="1720271" cy="175432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smtClean="0">
                <a:solidFill>
                  <a:schemeClr val="bg1"/>
                </a:solidFill>
              </a:rPr>
              <a:t>Despite nearby </a:t>
            </a:r>
            <a:r>
              <a:rPr lang="en-US" dirty="0" err="1" smtClean="0">
                <a:solidFill>
                  <a:schemeClr val="bg1"/>
                </a:solidFill>
              </a:rPr>
              <a:t>occultations</a:t>
            </a:r>
            <a:r>
              <a:rPr lang="en-US" dirty="0" smtClean="0">
                <a:solidFill>
                  <a:schemeClr val="bg1"/>
                </a:solidFill>
              </a:rPr>
              <a:t>, the model is strongly biased by the prior (climatology).</a:t>
            </a:r>
            <a:endParaRPr lang="en-US" dirty="0">
              <a:solidFill>
                <a:schemeClr val="bg1"/>
              </a:solidFill>
            </a:endParaRPr>
          </a:p>
        </p:txBody>
      </p:sp>
      <p:sp>
        <p:nvSpPr>
          <p:cNvPr id="4" name="TextBox 3"/>
          <p:cNvSpPr txBox="1"/>
          <p:nvPr/>
        </p:nvSpPr>
        <p:spPr>
          <a:xfrm>
            <a:off x="868262" y="1121054"/>
            <a:ext cx="2354694"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GPS TEC + GPS RO</a:t>
            </a:r>
            <a:endParaRPr lang="en-US" dirty="0"/>
          </a:p>
        </p:txBody>
      </p:sp>
      <p:sp>
        <p:nvSpPr>
          <p:cNvPr id="11" name="TextBox 10"/>
          <p:cNvSpPr txBox="1"/>
          <p:nvPr/>
        </p:nvSpPr>
        <p:spPr>
          <a:xfrm>
            <a:off x="978931" y="5987292"/>
            <a:ext cx="2149559"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GPS TEC + SSUSI</a:t>
            </a:r>
            <a:endParaRPr lang="en-US" dirty="0"/>
          </a:p>
        </p:txBody>
      </p:sp>
    </p:spTree>
    <p:extLst>
      <p:ext uri="{BB962C8B-B14F-4D97-AF65-F5344CB8AC3E}">
        <p14:creationId xmlns:p14="http://schemas.microsoft.com/office/powerpoint/2010/main" val="4045946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SSUSI-Lite “Corrects” </a:t>
            </a:r>
            <a:r>
              <a:rPr lang="en-US" dirty="0" err="1" smtClean="0"/>
              <a:t>Climatologies</a:t>
            </a:r>
            <a:endParaRPr lang="en-US" dirty="0"/>
          </a:p>
        </p:txBody>
      </p:sp>
      <p:pic>
        <p:nvPicPr>
          <p:cNvPr id="7" name="Content Placeholder 6" descr="vtec_2011_298_0006_sscov.png"/>
          <p:cNvPicPr>
            <a:picLocks noGrp="1" noChangeAspect="1"/>
          </p:cNvPicPr>
          <p:nvPr>
            <p:ph sz="half" idx="1"/>
          </p:nvPr>
        </p:nvPicPr>
        <p:blipFill>
          <a:blip r:embed="rId2">
            <a:extLst>
              <a:ext uri="{28A0092B-C50C-407E-A947-70E740481C1C}">
                <a14:useLocalDpi xmlns:a14="http://schemas.microsoft.com/office/drawing/2010/main" val="0"/>
              </a:ext>
            </a:extLst>
          </a:blip>
          <a:srcRect t="-39606" b="-39606"/>
          <a:stretch>
            <a:fillRect/>
          </a:stretch>
        </p:blipFill>
        <p:spPr/>
      </p:pic>
      <p:sp>
        <p:nvSpPr>
          <p:cNvPr id="3" name="Text Placeholder 2"/>
          <p:cNvSpPr>
            <a:spLocks noGrp="1"/>
          </p:cNvSpPr>
          <p:nvPr>
            <p:ph sz="half" idx="4294967295"/>
          </p:nvPr>
        </p:nvSpPr>
        <p:spPr>
          <a:xfrm>
            <a:off x="4648200" y="1520832"/>
            <a:ext cx="4038600" cy="4525963"/>
          </a:xfrm>
          <a:prstGeom prst="rect">
            <a:avLst/>
          </a:prstGeom>
        </p:spPr>
        <p:txBody>
          <a:bodyPr>
            <a:normAutofit fontScale="85000" lnSpcReduction="20000"/>
          </a:bodyPr>
          <a:lstStyle/>
          <a:p>
            <a:r>
              <a:rPr lang="en-US" dirty="0" smtClean="0"/>
              <a:t>SSUSI-Lite provides important data were there are no ground-based GPS</a:t>
            </a:r>
          </a:p>
          <a:p>
            <a:r>
              <a:rPr lang="en-US" dirty="0" smtClean="0"/>
              <a:t>Observations are much more dense than GPS-RO</a:t>
            </a:r>
          </a:p>
          <a:p>
            <a:r>
              <a:rPr lang="en-US" dirty="0" smtClean="0"/>
              <a:t>This is vital for theatre-scale operations, small-scale irregularities that cause scintillation.</a:t>
            </a:r>
            <a:endParaRPr lang="en-US" dirty="0"/>
          </a:p>
        </p:txBody>
      </p:sp>
    </p:spTree>
    <p:extLst>
      <p:ext uri="{BB962C8B-B14F-4D97-AF65-F5344CB8AC3E}">
        <p14:creationId xmlns:p14="http://schemas.microsoft.com/office/powerpoint/2010/main" val="1294811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Calibration </a:t>
            </a:r>
            <a:r>
              <a:rPr lang="en-US" dirty="0" err="1" smtClean="0"/>
              <a:t>Occultations</a:t>
            </a:r>
            <a:r>
              <a:rPr lang="en-US" dirty="0" smtClean="0"/>
              <a:t> DO Help</a:t>
            </a:r>
            <a:endParaRPr lang="en-US" dirty="0"/>
          </a:p>
        </p:txBody>
      </p:sp>
      <p:pic>
        <p:nvPicPr>
          <p:cNvPr id="7" name="Content Placeholder 6" descr="vtec_2011_298_0012_occ.png"/>
          <p:cNvPicPr>
            <a:picLocks noGrp="1" noChangeAspect="1"/>
          </p:cNvPicPr>
          <p:nvPr>
            <p:ph sz="quarter" idx="12"/>
          </p:nvPr>
        </p:nvPicPr>
        <p:blipFill>
          <a:blip r:embed="rId2">
            <a:extLst>
              <a:ext uri="{28A0092B-C50C-407E-A947-70E740481C1C}">
                <a14:useLocalDpi xmlns:a14="http://schemas.microsoft.com/office/drawing/2010/main" val="0"/>
              </a:ext>
            </a:extLst>
          </a:blip>
          <a:srcRect l="-8812" r="-8812"/>
          <a:stretch>
            <a:fillRect/>
          </a:stretch>
        </p:blipFill>
        <p:spPr/>
      </p:pic>
      <p:pic>
        <p:nvPicPr>
          <p:cNvPr id="9" name="Content Placeholder 8" descr="vtec_2011_298_0012_ss.png"/>
          <p:cNvPicPr>
            <a:picLocks noGrp="1" noChangeAspect="1"/>
          </p:cNvPicPr>
          <p:nvPr>
            <p:ph sz="quarter" idx="13"/>
          </p:nvPr>
        </p:nvPicPr>
        <p:blipFill>
          <a:blip r:embed="rId3">
            <a:extLst>
              <a:ext uri="{28A0092B-C50C-407E-A947-70E740481C1C}">
                <a14:useLocalDpi xmlns:a14="http://schemas.microsoft.com/office/drawing/2010/main" val="0"/>
              </a:ext>
            </a:extLst>
          </a:blip>
          <a:srcRect l="-8812" r="-8812"/>
          <a:stretch>
            <a:fillRect/>
          </a:stretch>
        </p:blipFill>
        <p:spPr/>
      </p:pic>
      <p:pic>
        <p:nvPicPr>
          <p:cNvPr id="8" name="Content Placeholder 7" descr="vtec_2011_298_0012_occcov.png"/>
          <p:cNvPicPr>
            <a:picLocks noGrp="1" noChangeAspect="1"/>
          </p:cNvPicPr>
          <p:nvPr>
            <p:ph sz="quarter" idx="14"/>
          </p:nvPr>
        </p:nvPicPr>
        <p:blipFill>
          <a:blip r:embed="rId4">
            <a:extLst>
              <a:ext uri="{28A0092B-C50C-407E-A947-70E740481C1C}">
                <a14:useLocalDpi xmlns:a14="http://schemas.microsoft.com/office/drawing/2010/main" val="0"/>
              </a:ext>
            </a:extLst>
          </a:blip>
          <a:srcRect l="-8812" r="-8812"/>
          <a:stretch>
            <a:fillRect/>
          </a:stretch>
        </p:blipFill>
        <p:spPr/>
      </p:pic>
      <p:pic>
        <p:nvPicPr>
          <p:cNvPr id="10" name="Content Placeholder 9" descr="vtec_2011_298_0012_sscov.png"/>
          <p:cNvPicPr>
            <a:picLocks noGrp="1" noChangeAspect="1"/>
          </p:cNvPicPr>
          <p:nvPr>
            <p:ph sz="quarter" idx="15"/>
          </p:nvPr>
        </p:nvPicPr>
        <p:blipFill>
          <a:blip r:embed="rId5">
            <a:extLst>
              <a:ext uri="{28A0092B-C50C-407E-A947-70E740481C1C}">
                <a14:useLocalDpi xmlns:a14="http://schemas.microsoft.com/office/drawing/2010/main" val="0"/>
              </a:ext>
            </a:extLst>
          </a:blip>
          <a:srcRect l="-8812" r="-8812"/>
          <a:stretch>
            <a:fillRect/>
          </a:stretch>
        </p:blipFill>
        <p:spPr/>
      </p:pic>
      <p:sp>
        <p:nvSpPr>
          <p:cNvPr id="3" name="Down Arrow 2"/>
          <p:cNvSpPr/>
          <p:nvPr/>
        </p:nvSpPr>
        <p:spPr>
          <a:xfrm rot="3144206">
            <a:off x="6561983" y="2134237"/>
            <a:ext cx="264596" cy="440958"/>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rot="3218675">
            <a:off x="6632542" y="1719737"/>
            <a:ext cx="264596" cy="440958"/>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868262" y="1121054"/>
            <a:ext cx="2354694"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GPS TEC + GPS RO</a:t>
            </a:r>
            <a:endParaRPr lang="en-US" dirty="0"/>
          </a:p>
        </p:txBody>
      </p:sp>
      <p:sp>
        <p:nvSpPr>
          <p:cNvPr id="13" name="TextBox 12"/>
          <p:cNvSpPr txBox="1"/>
          <p:nvPr/>
        </p:nvSpPr>
        <p:spPr>
          <a:xfrm>
            <a:off x="978931" y="5987292"/>
            <a:ext cx="2149559"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GPS TEC + SSUSI</a:t>
            </a:r>
            <a:endParaRPr lang="en-US" dirty="0"/>
          </a:p>
        </p:txBody>
      </p:sp>
    </p:spTree>
    <p:extLst>
      <p:ext uri="{BB962C8B-B14F-4D97-AF65-F5344CB8AC3E}">
        <p14:creationId xmlns:p14="http://schemas.microsoft.com/office/powerpoint/2010/main" val="2762973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However – Suitable </a:t>
            </a:r>
            <a:r>
              <a:rPr lang="en-US" dirty="0" err="1" smtClean="0"/>
              <a:t>Occultations</a:t>
            </a:r>
            <a:r>
              <a:rPr lang="en-US" dirty="0" smtClean="0"/>
              <a:t> are not </a:t>
            </a:r>
            <a:r>
              <a:rPr lang="en-US" dirty="0"/>
              <a:t>A</a:t>
            </a:r>
            <a:r>
              <a:rPr lang="en-US" dirty="0" smtClean="0"/>
              <a:t>lways Available</a:t>
            </a:r>
            <a:endParaRPr lang="en-US" dirty="0"/>
          </a:p>
        </p:txBody>
      </p:sp>
      <p:pic>
        <p:nvPicPr>
          <p:cNvPr id="7" name="Content Placeholder 6" descr="vtec_2011_298_0015_occ.png"/>
          <p:cNvPicPr>
            <a:picLocks noGrp="1" noChangeAspect="1"/>
          </p:cNvPicPr>
          <p:nvPr>
            <p:ph sz="quarter" idx="12"/>
          </p:nvPr>
        </p:nvPicPr>
        <p:blipFill>
          <a:blip r:embed="rId2">
            <a:extLst>
              <a:ext uri="{28A0092B-C50C-407E-A947-70E740481C1C}">
                <a14:useLocalDpi xmlns:a14="http://schemas.microsoft.com/office/drawing/2010/main" val="0"/>
              </a:ext>
            </a:extLst>
          </a:blip>
          <a:srcRect l="-8812" r="-8812"/>
          <a:stretch>
            <a:fillRect/>
          </a:stretch>
        </p:blipFill>
        <p:spPr/>
      </p:pic>
      <p:pic>
        <p:nvPicPr>
          <p:cNvPr id="10" name="Content Placeholder 9" descr="vtec_2011_298_0015_ss.png"/>
          <p:cNvPicPr>
            <a:picLocks noGrp="1" noChangeAspect="1"/>
          </p:cNvPicPr>
          <p:nvPr>
            <p:ph sz="quarter" idx="13"/>
          </p:nvPr>
        </p:nvPicPr>
        <p:blipFill>
          <a:blip r:embed="rId3">
            <a:extLst>
              <a:ext uri="{28A0092B-C50C-407E-A947-70E740481C1C}">
                <a14:useLocalDpi xmlns:a14="http://schemas.microsoft.com/office/drawing/2010/main" val="0"/>
              </a:ext>
            </a:extLst>
          </a:blip>
          <a:srcRect l="-8812" r="-8812"/>
          <a:stretch>
            <a:fillRect/>
          </a:stretch>
        </p:blipFill>
        <p:spPr/>
      </p:pic>
      <p:pic>
        <p:nvPicPr>
          <p:cNvPr id="8" name="Content Placeholder 7" descr="vtec_2011_298_0015_occcov.png"/>
          <p:cNvPicPr>
            <a:picLocks noGrp="1" noChangeAspect="1"/>
          </p:cNvPicPr>
          <p:nvPr>
            <p:ph sz="quarter" idx="14"/>
          </p:nvPr>
        </p:nvPicPr>
        <p:blipFill>
          <a:blip r:embed="rId4">
            <a:extLst>
              <a:ext uri="{28A0092B-C50C-407E-A947-70E740481C1C}">
                <a14:useLocalDpi xmlns:a14="http://schemas.microsoft.com/office/drawing/2010/main" val="0"/>
              </a:ext>
            </a:extLst>
          </a:blip>
          <a:srcRect l="-8812" r="-8812"/>
          <a:stretch>
            <a:fillRect/>
          </a:stretch>
        </p:blipFill>
        <p:spPr/>
      </p:pic>
      <p:pic>
        <p:nvPicPr>
          <p:cNvPr id="11" name="Content Placeholder 10" descr="vtec_2011_298_0015_sscov.png"/>
          <p:cNvPicPr>
            <a:picLocks noGrp="1" noChangeAspect="1"/>
          </p:cNvPicPr>
          <p:nvPr>
            <p:ph sz="quarter" idx="15"/>
          </p:nvPr>
        </p:nvPicPr>
        <p:blipFill>
          <a:blip r:embed="rId5">
            <a:extLst>
              <a:ext uri="{28A0092B-C50C-407E-A947-70E740481C1C}">
                <a14:useLocalDpi xmlns:a14="http://schemas.microsoft.com/office/drawing/2010/main" val="0"/>
              </a:ext>
            </a:extLst>
          </a:blip>
          <a:srcRect l="-8812" r="-8812"/>
          <a:stretch>
            <a:fillRect/>
          </a:stretch>
        </p:blipFill>
        <p:spPr/>
      </p:pic>
      <p:sp>
        <p:nvSpPr>
          <p:cNvPr id="9" name="TextBox 8"/>
          <p:cNvSpPr txBox="1"/>
          <p:nvPr/>
        </p:nvSpPr>
        <p:spPr>
          <a:xfrm>
            <a:off x="868262" y="1121054"/>
            <a:ext cx="2354694"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GPS TEC + GPS RO</a:t>
            </a:r>
            <a:endParaRPr lang="en-US" dirty="0"/>
          </a:p>
        </p:txBody>
      </p:sp>
      <p:sp>
        <p:nvSpPr>
          <p:cNvPr id="12" name="TextBox 11"/>
          <p:cNvSpPr txBox="1"/>
          <p:nvPr/>
        </p:nvSpPr>
        <p:spPr>
          <a:xfrm>
            <a:off x="978931" y="5987292"/>
            <a:ext cx="2149559"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GPS TEC + SSUSI</a:t>
            </a:r>
            <a:endParaRPr lang="en-US" dirty="0"/>
          </a:p>
        </p:txBody>
      </p:sp>
    </p:spTree>
    <p:extLst>
      <p:ext uri="{BB962C8B-B14F-4D97-AF65-F5344CB8AC3E}">
        <p14:creationId xmlns:p14="http://schemas.microsoft.com/office/powerpoint/2010/main" val="3591499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SSUSI Heritage and Relationship to Other Programs</a:t>
            </a:r>
            <a:endParaRPr lang="en-US" dirty="0"/>
          </a:p>
        </p:txBody>
      </p:sp>
      <p:pic>
        <p:nvPicPr>
          <p:cNvPr id="4" name="Content Placeholder 3" descr="SSUSI-heritage.png"/>
          <p:cNvPicPr>
            <a:picLocks noGrp="1" noChangeAspect="1"/>
          </p:cNvPicPr>
          <p:nvPr>
            <p:ph idx="1"/>
          </p:nvPr>
        </p:nvPicPr>
        <p:blipFill>
          <a:blip r:embed="rId2">
            <a:extLst>
              <a:ext uri="{28A0092B-C50C-407E-A947-70E740481C1C}">
                <a14:useLocalDpi xmlns:a14="http://schemas.microsoft.com/office/drawing/2010/main" val="0"/>
              </a:ext>
            </a:extLst>
          </a:blip>
          <a:srcRect t="778" b="778"/>
          <a:stretch>
            <a:fillRect/>
          </a:stretch>
        </p:blipFill>
        <p:spPr/>
      </p:pic>
    </p:spTree>
    <p:extLst>
      <p:ext uri="{BB962C8B-B14F-4D97-AF65-F5344CB8AC3E}">
        <p14:creationId xmlns:p14="http://schemas.microsoft.com/office/powerpoint/2010/main" val="4193018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dirty="0" smtClean="0"/>
              <a:t>Task: Assess impact of adding datasets to assimilative ionosphere model like GAIM</a:t>
            </a:r>
          </a:p>
          <a:p>
            <a:pPr lvl="1"/>
            <a:r>
              <a:rPr lang="en-US" dirty="0" smtClean="0"/>
              <a:t>Comparing IDA4D results with truth simulation</a:t>
            </a:r>
          </a:p>
          <a:p>
            <a:pPr lvl="1"/>
            <a:r>
              <a:rPr lang="en-US" dirty="0" smtClean="0"/>
              <a:t>Quantify impact of adding different instrument data sets to the model </a:t>
            </a:r>
          </a:p>
          <a:p>
            <a:r>
              <a:rPr lang="en-US" dirty="0" smtClean="0"/>
              <a:t>Complete an OSSE (Observing System Simulation Experiment) with </a:t>
            </a:r>
            <a:r>
              <a:rPr lang="en-US" dirty="0" smtClean="0"/>
              <a:t>SSUSI </a:t>
            </a:r>
            <a:r>
              <a:rPr lang="en-US" dirty="0" smtClean="0"/>
              <a:t>and GPS-</a:t>
            </a:r>
            <a:r>
              <a:rPr lang="en-US" dirty="0" smtClean="0"/>
              <a:t>RO on same satellite</a:t>
            </a:r>
            <a:endParaRPr lang="en-US" dirty="0" smtClean="0"/>
          </a:p>
          <a:p>
            <a:pPr lvl="1"/>
            <a:r>
              <a:rPr lang="en-US" dirty="0" smtClean="0"/>
              <a:t>OSSE provides a means to test the value proposition</a:t>
            </a:r>
          </a:p>
          <a:p>
            <a:r>
              <a:rPr lang="en-US" dirty="0" smtClean="0"/>
              <a:t>OSSE consists of:</a:t>
            </a:r>
          </a:p>
          <a:p>
            <a:pPr lvl="1"/>
            <a:r>
              <a:rPr lang="en-US" dirty="0" smtClean="0"/>
              <a:t>A </a:t>
            </a:r>
            <a:r>
              <a:rPr lang="en-US" dirty="0"/>
              <a:t>nature run (a model forecast as “</a:t>
            </a:r>
            <a:r>
              <a:rPr lang="en-US" dirty="0" smtClean="0"/>
              <a:t>true atmosphere</a:t>
            </a:r>
            <a:r>
              <a:rPr lang="en-US" dirty="0"/>
              <a:t>”) closely reflecting the reality</a:t>
            </a:r>
            <a:r>
              <a:rPr lang="en-US" dirty="0" smtClean="0"/>
              <a:t>;</a:t>
            </a:r>
          </a:p>
          <a:p>
            <a:pPr lvl="1"/>
            <a:r>
              <a:rPr lang="en-US" dirty="0" smtClean="0"/>
              <a:t>Construction </a:t>
            </a:r>
            <a:r>
              <a:rPr lang="en-US" dirty="0"/>
              <a:t>of existing observation datasets </a:t>
            </a:r>
            <a:r>
              <a:rPr lang="en-US" dirty="0" smtClean="0"/>
              <a:t>and</a:t>
            </a:r>
          </a:p>
          <a:p>
            <a:pPr lvl="1"/>
            <a:r>
              <a:rPr lang="en-US" dirty="0" smtClean="0"/>
              <a:t>new </a:t>
            </a:r>
            <a:r>
              <a:rPr lang="en-US" dirty="0"/>
              <a:t>observations from the nature run</a:t>
            </a:r>
            <a:r>
              <a:rPr lang="en-US" dirty="0" smtClean="0"/>
              <a:t>;</a:t>
            </a:r>
          </a:p>
          <a:p>
            <a:pPr lvl="1"/>
            <a:r>
              <a:rPr lang="en-US" dirty="0" smtClean="0"/>
              <a:t>Introduction </a:t>
            </a:r>
            <a:r>
              <a:rPr lang="en-US" dirty="0"/>
              <a:t>of errors (</a:t>
            </a:r>
            <a:r>
              <a:rPr lang="en-US" dirty="0" smtClean="0"/>
              <a:t>observations, representative errors</a:t>
            </a:r>
            <a:r>
              <a:rPr lang="en-US" dirty="0"/>
              <a:t>) representing those in reality</a:t>
            </a:r>
            <a:r>
              <a:rPr lang="en-US" dirty="0" smtClean="0"/>
              <a:t>;</a:t>
            </a:r>
          </a:p>
          <a:p>
            <a:pPr lvl="1"/>
            <a:r>
              <a:rPr lang="en-US" dirty="0" smtClean="0"/>
              <a:t>Calibrations so </a:t>
            </a:r>
            <a:r>
              <a:rPr lang="en-US" dirty="0"/>
              <a:t>that the existing </a:t>
            </a:r>
            <a:r>
              <a:rPr lang="en-US" dirty="0" smtClean="0"/>
              <a:t>observation </a:t>
            </a:r>
            <a:r>
              <a:rPr lang="en-US" dirty="0"/>
              <a:t>impact in </a:t>
            </a:r>
            <a:r>
              <a:rPr lang="en-US" dirty="0" smtClean="0"/>
              <a:t>real and </a:t>
            </a:r>
            <a:r>
              <a:rPr lang="en-US" dirty="0"/>
              <a:t>simulated atmospheres is similar based </a:t>
            </a:r>
            <a:r>
              <a:rPr lang="en-US" dirty="0" smtClean="0"/>
              <a:t>the forecast </a:t>
            </a:r>
            <a:r>
              <a:rPr lang="en-US" dirty="0"/>
              <a:t>model and data assimilation technique</a:t>
            </a:r>
            <a:r>
              <a:rPr lang="en-US" dirty="0" smtClean="0"/>
              <a:t> </a:t>
            </a:r>
            <a:endParaRPr lang="en-US" dirty="0" smtClean="0"/>
          </a:p>
        </p:txBody>
      </p:sp>
      <p:sp>
        <p:nvSpPr>
          <p:cNvPr id="3" name="Title 2"/>
          <p:cNvSpPr>
            <a:spLocks noGrp="1"/>
          </p:cNvSpPr>
          <p:nvPr>
            <p:ph type="title"/>
          </p:nvPr>
        </p:nvSpPr>
        <p:spPr>
          <a:xfrm>
            <a:off x="457199" y="188503"/>
            <a:ext cx="8514527" cy="853220"/>
          </a:xfrm>
        </p:spPr>
        <p:txBody>
          <a:bodyPr>
            <a:noAutofit/>
          </a:bodyPr>
          <a:lstStyle/>
          <a:p>
            <a:r>
              <a:rPr lang="en-US" sz="2800" dirty="0" smtClean="0"/>
              <a:t>Performance of Assimilative Model with SSUSI-Lite Data Demonstrates Value of </a:t>
            </a:r>
            <a:r>
              <a:rPr lang="en-US" sz="2800" dirty="0" smtClean="0"/>
              <a:t>SSUSI with GPS RO</a:t>
            </a:r>
            <a:endParaRPr lang="en-US" sz="2800" dirty="0"/>
          </a:p>
        </p:txBody>
      </p:sp>
    </p:spTree>
    <p:extLst>
      <p:ext uri="{BB962C8B-B14F-4D97-AF65-F5344CB8AC3E}">
        <p14:creationId xmlns:p14="http://schemas.microsoft.com/office/powerpoint/2010/main" val="933200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ski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39" y="3892444"/>
            <a:ext cx="3111670" cy="1945842"/>
          </a:xfrm>
          <a:prstGeom prst="rect">
            <a:avLst/>
          </a:prstGeom>
        </p:spPr>
      </p:pic>
      <p:pic>
        <p:nvPicPr>
          <p:cNvPr id="7" name="Content Placeholder 9" descr="vtec_2011_298_0012_sscov.png"/>
          <p:cNvPicPr>
            <a:picLocks noChangeAspect="1"/>
          </p:cNvPicPr>
          <p:nvPr/>
        </p:nvPicPr>
        <p:blipFill>
          <a:blip r:embed="rId3">
            <a:extLst>
              <a:ext uri="{28A0092B-C50C-407E-A947-70E740481C1C}">
                <a14:useLocalDpi xmlns:a14="http://schemas.microsoft.com/office/drawing/2010/main" val="0"/>
              </a:ext>
            </a:extLst>
          </a:blip>
          <a:srcRect l="-8812" r="-8812"/>
          <a:stretch>
            <a:fillRect/>
          </a:stretch>
        </p:blipFill>
        <p:spPr>
          <a:xfrm>
            <a:off x="6094296" y="4330864"/>
            <a:ext cx="3183777" cy="16926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012" y="1413857"/>
            <a:ext cx="2624795" cy="1841426"/>
          </a:xfrm>
          <a:prstGeom prst="rect">
            <a:avLst/>
          </a:prstGeom>
        </p:spPr>
      </p:pic>
      <p:pic>
        <p:nvPicPr>
          <p:cNvPr id="5" name="Content Placeholder 3" descr="ssusi_disk0.png"/>
          <p:cNvPicPr>
            <a:picLocks noChangeAspect="1"/>
          </p:cNvPicPr>
          <p:nvPr/>
        </p:nvPicPr>
        <p:blipFill>
          <a:blip r:embed="rId5">
            <a:extLst>
              <a:ext uri="{28A0092B-C50C-407E-A947-70E740481C1C}">
                <a14:useLocalDpi xmlns:a14="http://schemas.microsoft.com/office/drawing/2010/main" val="0"/>
              </a:ext>
            </a:extLst>
          </a:blip>
          <a:srcRect t="5610" b="5610"/>
          <a:stretch>
            <a:fillRect/>
          </a:stretch>
        </p:blipFill>
        <p:spPr>
          <a:xfrm>
            <a:off x="291056" y="1488173"/>
            <a:ext cx="3051676" cy="1694094"/>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1061815001"/>
              </p:ext>
            </p:extLst>
          </p:nvPr>
        </p:nvGraphicFramePr>
        <p:xfrm>
          <a:off x="457200" y="1488173"/>
          <a:ext cx="8229600" cy="45685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itle 2"/>
          <p:cNvSpPr>
            <a:spLocks noGrp="1"/>
          </p:cNvSpPr>
          <p:nvPr>
            <p:ph type="title"/>
          </p:nvPr>
        </p:nvSpPr>
        <p:spPr/>
        <p:txBody>
          <a:bodyPr>
            <a:normAutofit fontScale="90000"/>
          </a:bodyPr>
          <a:lstStyle/>
          <a:p>
            <a:r>
              <a:rPr lang="en-US" dirty="0" smtClean="0"/>
              <a:t>Task 6 OSSE Configuration/Concept was Rigorous</a:t>
            </a:r>
            <a:endParaRPr lang="en-US" dirty="0"/>
          </a:p>
        </p:txBody>
      </p:sp>
    </p:spTree>
    <p:extLst>
      <p:ext uri="{BB962C8B-B14F-4D97-AF65-F5344CB8AC3E}">
        <p14:creationId xmlns:p14="http://schemas.microsoft.com/office/powerpoint/2010/main" val="3384712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377100" y="381000"/>
            <a:ext cx="7772400" cy="609600"/>
          </a:xfrm>
        </p:spPr>
        <p:txBody>
          <a:bodyPr>
            <a:normAutofit fontScale="90000"/>
          </a:bodyPr>
          <a:lstStyle/>
          <a:p>
            <a:r>
              <a:rPr lang="en-US" dirty="0" smtClean="0"/>
              <a:t>We Determined a Skill Score for the Addition of SSUSI-Lite Data</a:t>
            </a:r>
            <a:endParaRPr lang="en-US" dirty="0">
              <a:latin typeface="Times" charset="0"/>
              <a:ea typeface="ＭＳ Ｐゴシック" charset="0"/>
              <a:cs typeface="ＭＳ Ｐゴシック" charset="0"/>
            </a:endParaRPr>
          </a:p>
        </p:txBody>
      </p:sp>
      <p:graphicFrame>
        <p:nvGraphicFramePr>
          <p:cNvPr id="21506" name="Object 2"/>
          <p:cNvGraphicFramePr>
            <a:graphicFrameLocks noChangeAspect="1"/>
          </p:cNvGraphicFramePr>
          <p:nvPr>
            <p:extLst>
              <p:ext uri="{D42A27DB-BD31-4B8C-83A1-F6EECF244321}">
                <p14:modId xmlns:p14="http://schemas.microsoft.com/office/powerpoint/2010/main" val="688677068"/>
              </p:ext>
            </p:extLst>
          </p:nvPr>
        </p:nvGraphicFramePr>
        <p:xfrm>
          <a:off x="504120" y="1626659"/>
          <a:ext cx="2532063" cy="3476625"/>
        </p:xfrm>
        <a:graphic>
          <a:graphicData uri="http://schemas.openxmlformats.org/presentationml/2006/ole">
            <mc:AlternateContent xmlns:mc="http://schemas.openxmlformats.org/markup-compatibility/2006">
              <mc:Choice xmlns:v="urn:schemas-microsoft-com:vml" Requires="v">
                <p:oleObj spid="_x0000_s1050" name="Equation" r:id="rId3" imgW="1422400" imgH="1968500" progId="Equation.3">
                  <p:embed/>
                </p:oleObj>
              </mc:Choice>
              <mc:Fallback>
                <p:oleObj name="Equation" r:id="rId3" imgW="1422400" imgH="1968500" progId="Equation.3">
                  <p:embed/>
                  <p:pic>
                    <p:nvPicPr>
                      <p:cNvPr id="0" name=""/>
                      <p:cNvPicPr>
                        <a:picLocks noChangeAspect="1" noChangeArrowheads="1"/>
                      </p:cNvPicPr>
                      <p:nvPr/>
                    </p:nvPicPr>
                    <p:blipFill>
                      <a:blip r:embed="rId4"/>
                      <a:srcRect/>
                      <a:stretch>
                        <a:fillRect/>
                      </a:stretch>
                    </p:blipFill>
                    <p:spPr bwMode="auto">
                      <a:xfrm>
                        <a:off x="504120" y="1626659"/>
                        <a:ext cx="2532063"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extBox 1"/>
          <p:cNvSpPr txBox="1"/>
          <p:nvPr/>
        </p:nvSpPr>
        <p:spPr>
          <a:xfrm>
            <a:off x="3203222" y="1358241"/>
            <a:ext cx="5729111" cy="4723343"/>
          </a:xfrm>
          <a:prstGeom prst="rect">
            <a:avLst/>
          </a:prstGeom>
          <a:noFill/>
        </p:spPr>
        <p:txBody>
          <a:bodyPr wrap="square" rtlCol="0">
            <a:normAutofit fontScale="92500" lnSpcReduction="10000"/>
          </a:bodyPr>
          <a:lstStyle/>
          <a:p>
            <a:pPr marL="285750" indent="-285750">
              <a:buFont typeface="Arial"/>
              <a:buChar char="•"/>
            </a:pPr>
            <a:r>
              <a:rPr lang="en-US" dirty="0" smtClean="0">
                <a:solidFill>
                  <a:srgbClr val="000000"/>
                </a:solidFill>
              </a:rPr>
              <a:t>The purpose of a skill score is to quantify the performance improvements of the analysis over a baseline model</a:t>
            </a:r>
          </a:p>
          <a:p>
            <a:pPr marL="285750" indent="-285750">
              <a:buFont typeface="Arial"/>
              <a:buChar char="•"/>
            </a:pPr>
            <a:endParaRPr lang="en-US" dirty="0">
              <a:solidFill>
                <a:srgbClr val="000000"/>
              </a:solidFill>
            </a:endParaRPr>
          </a:p>
          <a:p>
            <a:pPr marL="285750" indent="-285750">
              <a:buFont typeface="Arial"/>
              <a:buChar char="•"/>
            </a:pPr>
            <a:r>
              <a:rPr lang="en-US" dirty="0" smtClean="0">
                <a:solidFill>
                  <a:srgbClr val="000000"/>
                </a:solidFill>
              </a:rPr>
              <a:t>It can be used to quantify the impact of new data sets on the analysis</a:t>
            </a:r>
          </a:p>
          <a:p>
            <a:pPr marL="285750" indent="-285750">
              <a:buFont typeface="Arial"/>
              <a:buChar char="•"/>
            </a:pPr>
            <a:endParaRPr lang="en-US" dirty="0">
              <a:solidFill>
                <a:srgbClr val="000000"/>
              </a:solidFill>
            </a:endParaRPr>
          </a:p>
          <a:p>
            <a:pPr marL="285750" indent="-285750">
              <a:buFont typeface="Arial"/>
              <a:buChar char="•"/>
            </a:pPr>
            <a:r>
              <a:rPr lang="en-US" dirty="0" smtClean="0">
                <a:solidFill>
                  <a:srgbClr val="000000"/>
                </a:solidFill>
              </a:rPr>
              <a:t>It can be used to quantify the impact of new algorithm methods on the analysis</a:t>
            </a:r>
          </a:p>
          <a:p>
            <a:pPr marL="285750" indent="-285750">
              <a:buFont typeface="Arial"/>
              <a:buChar char="•"/>
            </a:pPr>
            <a:endParaRPr lang="en-US" dirty="0">
              <a:solidFill>
                <a:srgbClr val="000000"/>
              </a:solidFill>
            </a:endParaRPr>
          </a:p>
          <a:p>
            <a:pPr marL="285750" indent="-285750">
              <a:buFont typeface="Arial"/>
              <a:buChar char="•"/>
            </a:pPr>
            <a:r>
              <a:rPr lang="en-US" dirty="0" smtClean="0">
                <a:solidFill>
                  <a:srgbClr val="000000"/>
                </a:solidFill>
              </a:rPr>
              <a:t>It can be used to quantify performance improvement of the analysis over time </a:t>
            </a:r>
          </a:p>
          <a:p>
            <a:pPr marL="285750" indent="-285750">
              <a:buFont typeface="Arial"/>
              <a:buChar char="•"/>
            </a:pPr>
            <a:endParaRPr lang="en-US" dirty="0">
              <a:solidFill>
                <a:srgbClr val="000000"/>
              </a:solidFill>
            </a:endParaRPr>
          </a:p>
          <a:p>
            <a:pPr marL="285750" indent="-285750">
              <a:buFont typeface="Arial"/>
              <a:buChar char="•"/>
            </a:pPr>
            <a:r>
              <a:rPr lang="en-US" dirty="0" smtClean="0">
                <a:solidFill>
                  <a:srgbClr val="000000"/>
                </a:solidFill>
              </a:rPr>
              <a:t>A skill score approaching 1 (100%) implies the analysis is reproducing the truth almost exactly.</a:t>
            </a:r>
          </a:p>
          <a:p>
            <a:pPr marL="285750" indent="-285750">
              <a:buFont typeface="Arial"/>
              <a:buChar char="•"/>
            </a:pPr>
            <a:endParaRPr lang="en-US" dirty="0">
              <a:solidFill>
                <a:srgbClr val="000000"/>
              </a:solidFill>
            </a:endParaRPr>
          </a:p>
          <a:p>
            <a:pPr marL="285750" indent="-285750">
              <a:buFont typeface="Arial"/>
              <a:buChar char="•"/>
            </a:pPr>
            <a:r>
              <a:rPr lang="en-US" dirty="0" smtClean="0">
                <a:solidFill>
                  <a:srgbClr val="000000"/>
                </a:solidFill>
              </a:rPr>
              <a:t>A skill score ~ 0 implies no improvement over the model</a:t>
            </a:r>
          </a:p>
          <a:p>
            <a:pPr marL="285750" indent="-285750">
              <a:buFont typeface="Arial"/>
              <a:buChar char="•"/>
            </a:pPr>
            <a:endParaRPr lang="en-US" dirty="0">
              <a:solidFill>
                <a:srgbClr val="000000"/>
              </a:solidFill>
            </a:endParaRPr>
          </a:p>
          <a:p>
            <a:pPr marL="285750" indent="-285750">
              <a:buFont typeface="Arial"/>
              <a:buChar char="•"/>
            </a:pPr>
            <a:r>
              <a:rPr lang="en-US" dirty="0" smtClean="0">
                <a:solidFill>
                  <a:srgbClr val="000000"/>
                </a:solidFill>
              </a:rPr>
              <a:t>A skill score &lt; 0 implies the analysis is worse than the model</a:t>
            </a:r>
          </a:p>
          <a:p>
            <a:endParaRPr lang="en-US" dirty="0">
              <a:solidFill>
                <a:srgbClr val="000000"/>
              </a:solidFill>
            </a:endParaRPr>
          </a:p>
        </p:txBody>
      </p:sp>
    </p:spTree>
    <p:extLst>
      <p:ext uri="{BB962C8B-B14F-4D97-AF65-F5344CB8AC3E}">
        <p14:creationId xmlns:p14="http://schemas.microsoft.com/office/powerpoint/2010/main" val="1209378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Skill score evaluation shows SSUSI-Lite Improvement</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SSUSI-Lite produces a MAJOR positive skill improvement on IDA4D assimilations versus truth---that is, SSUSI-Lite makes the assimilation more like the “truth” model.</a:t>
            </a:r>
          </a:p>
          <a:p>
            <a:r>
              <a:rPr lang="en-US" dirty="0" smtClean="0"/>
              <a:t>Straight GPS-TEC and GPS-RO make the data assimilation worse (farther from truth).</a:t>
            </a:r>
          </a:p>
          <a:p>
            <a:r>
              <a:rPr lang="en-US" dirty="0" smtClean="0"/>
              <a:t>GAIM comparisons would not show this as strongly because of the low resolution.</a:t>
            </a:r>
            <a:endParaRPr lang="en-US" dirty="0"/>
          </a:p>
        </p:txBody>
      </p:sp>
      <p:pic>
        <p:nvPicPr>
          <p:cNvPr id="5" name="Content Placeholder 4" descr="vskill.png"/>
          <p:cNvPicPr>
            <a:picLocks noGrp="1" noChangeAspect="1"/>
          </p:cNvPicPr>
          <p:nvPr>
            <p:ph sz="half" idx="4294967295"/>
          </p:nvPr>
        </p:nvPicPr>
        <p:blipFill>
          <a:blip r:embed="rId2">
            <a:extLst>
              <a:ext uri="{28A0092B-C50C-407E-A947-70E740481C1C}">
                <a14:useLocalDpi xmlns:a14="http://schemas.microsoft.com/office/drawing/2010/main" val="0"/>
              </a:ext>
            </a:extLst>
          </a:blip>
          <a:srcRect t="-39606" b="-39606"/>
          <a:stretch>
            <a:fillRect/>
          </a:stretch>
        </p:blipFill>
        <p:spPr>
          <a:xfrm>
            <a:off x="4648200" y="1520832"/>
            <a:ext cx="4038600" cy="4525963"/>
          </a:xfrm>
          <a:prstGeom prst="rect">
            <a:avLst/>
          </a:prstGeom>
        </p:spPr>
      </p:pic>
    </p:spTree>
    <p:extLst>
      <p:ext uri="{BB962C8B-B14F-4D97-AF65-F5344CB8AC3E}">
        <p14:creationId xmlns:p14="http://schemas.microsoft.com/office/powerpoint/2010/main" val="2216697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VTEC Standard </a:t>
            </a:r>
            <a:r>
              <a:rPr lang="en-US" dirty="0"/>
              <a:t>D</a:t>
            </a:r>
            <a:r>
              <a:rPr lang="en-US" dirty="0" smtClean="0"/>
              <a:t>eviations are Better with SSUSI-Lite than with GPS RO</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Addition of one SSUSI-Lite instrument makes a considerable improvement in the forecast over adding one GPS-RO instrument.</a:t>
            </a:r>
          </a:p>
          <a:p>
            <a:r>
              <a:rPr lang="en-US" dirty="0" smtClean="0"/>
              <a:t>We note that adding SSUSI-Lite to some GPS RO flights has considerable value beyond VTEC</a:t>
            </a:r>
          </a:p>
          <a:p>
            <a:pPr lvl="1"/>
            <a:r>
              <a:rPr lang="en-US" dirty="0" smtClean="0"/>
              <a:t>VTEC is the “usual” litmus test of value but is not appropriate for most customers</a:t>
            </a:r>
          </a:p>
          <a:p>
            <a:endParaRPr lang="en-US" dirty="0"/>
          </a:p>
        </p:txBody>
      </p:sp>
      <p:pic>
        <p:nvPicPr>
          <p:cNvPr id="5" name="Content Placeholder 4" descr="vtec_sigma.png"/>
          <p:cNvPicPr>
            <a:picLocks noGrp="1" noChangeAspect="1"/>
          </p:cNvPicPr>
          <p:nvPr>
            <p:ph sz="half" idx="4294967295"/>
          </p:nvPr>
        </p:nvPicPr>
        <p:blipFill>
          <a:blip r:embed="rId2">
            <a:extLst>
              <a:ext uri="{28A0092B-C50C-407E-A947-70E740481C1C}">
                <a14:useLocalDpi xmlns:a14="http://schemas.microsoft.com/office/drawing/2010/main" val="0"/>
              </a:ext>
            </a:extLst>
          </a:blip>
          <a:srcRect t="-39606" b="-39606"/>
          <a:stretch>
            <a:fillRect/>
          </a:stretch>
        </p:blipFill>
        <p:spPr>
          <a:xfrm>
            <a:off x="4648200" y="1520825"/>
            <a:ext cx="4038600" cy="4525963"/>
          </a:xfrm>
          <a:prstGeom prst="rect">
            <a:avLst/>
          </a:prstGeom>
        </p:spPr>
      </p:pic>
    </p:spTree>
    <p:extLst>
      <p:ext uri="{BB962C8B-B14F-4D97-AF65-F5344CB8AC3E}">
        <p14:creationId xmlns:p14="http://schemas.microsoft.com/office/powerpoint/2010/main" val="4276032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sz="2800" dirty="0"/>
              <a:t>We have developed the next generation SSUSI instrument with all the capability (and more) at less than half the mass and half the power. </a:t>
            </a:r>
            <a:r>
              <a:rPr lang="en-US" sz="2800" dirty="0" smtClean="0"/>
              <a:t/>
            </a:r>
            <a:br>
              <a:rPr lang="en-US" sz="2800" dirty="0" smtClean="0"/>
            </a:br>
            <a:r>
              <a:rPr lang="en-US" sz="2800" dirty="0" smtClean="0"/>
              <a:t>Contact us for details</a:t>
            </a:r>
            <a:r>
              <a:rPr lang="en-US" sz="2800" dirty="0"/>
              <a:t/>
            </a:r>
            <a:br>
              <a:rPr lang="en-US" sz="2800" dirty="0"/>
            </a:br>
            <a:endParaRPr lang="en-US" sz="2800" dirty="0"/>
          </a:p>
        </p:txBody>
      </p:sp>
    </p:spTree>
    <p:extLst>
      <p:ext uri="{BB962C8B-B14F-4D97-AF65-F5344CB8AC3E}">
        <p14:creationId xmlns:p14="http://schemas.microsoft.com/office/powerpoint/2010/main" val="1999201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556" dirty="0" smtClean="0"/>
              <a:t>SSUSI</a:t>
            </a:r>
            <a:r>
              <a:rPr lang="en-US" dirty="0" smtClean="0"/>
              <a:t/>
            </a:r>
            <a:br>
              <a:rPr lang="en-US" dirty="0" smtClean="0"/>
            </a:br>
            <a:r>
              <a:rPr lang="en-US" sz="2222" dirty="0" smtClean="0"/>
              <a:t>Special Sensor Ultraviolet Spectrographic Imager</a:t>
            </a:r>
            <a:endParaRPr lang="en-US" sz="2222" dirty="0"/>
          </a:p>
        </p:txBody>
      </p:sp>
      <p:sp>
        <p:nvSpPr>
          <p:cNvPr id="2" name="Content Placeholder 1"/>
          <p:cNvSpPr>
            <a:spLocks noGrp="1"/>
          </p:cNvSpPr>
          <p:nvPr>
            <p:ph idx="1"/>
          </p:nvPr>
        </p:nvSpPr>
        <p:spPr/>
        <p:txBody>
          <a:bodyPr>
            <a:normAutofit/>
          </a:bodyPr>
          <a:lstStyle/>
          <a:p>
            <a:r>
              <a:rPr lang="en-US" sz="2000" dirty="0" smtClean="0">
                <a:solidFill>
                  <a:srgbClr val="000090"/>
                </a:solidFill>
              </a:rPr>
              <a:t>SSUSI was designed to fly on the USAF Defense Meteorological Satellite Program (DMSP) Flights F16 – F20</a:t>
            </a:r>
          </a:p>
          <a:p>
            <a:r>
              <a:rPr lang="en-US" sz="2000" dirty="0" smtClean="0">
                <a:solidFill>
                  <a:srgbClr val="000090"/>
                </a:solidFill>
              </a:rPr>
              <a:t>The SSUSI program began in January 1990</a:t>
            </a:r>
          </a:p>
          <a:p>
            <a:r>
              <a:rPr lang="en-US" sz="2000" dirty="0" smtClean="0">
                <a:solidFill>
                  <a:srgbClr val="000090"/>
                </a:solidFill>
              </a:rPr>
              <a:t>Five SSUSI instruments were designed, fabricated, tested and delivered from 1990 to 1997</a:t>
            </a:r>
          </a:p>
          <a:p>
            <a:r>
              <a:rPr lang="en-US" sz="2000" dirty="0" smtClean="0">
                <a:solidFill>
                  <a:srgbClr val="000090"/>
                </a:solidFill>
              </a:rPr>
              <a:t>Four SSUSI instruments are now on-orbit</a:t>
            </a:r>
          </a:p>
          <a:p>
            <a:pPr lvl="1">
              <a:buFont typeface="Wingdings" charset="2"/>
              <a:buChar char="§"/>
            </a:pPr>
            <a:r>
              <a:rPr lang="en-US" sz="2000" dirty="0" smtClean="0">
                <a:solidFill>
                  <a:srgbClr val="000090"/>
                </a:solidFill>
              </a:rPr>
              <a:t>F16 was launched 18 October 2003 – now at 16.23UT (limb adds 1.5 </a:t>
            </a:r>
            <a:r>
              <a:rPr lang="en-US" sz="2000" dirty="0" err="1" smtClean="0">
                <a:solidFill>
                  <a:srgbClr val="000090"/>
                </a:solidFill>
              </a:rPr>
              <a:t>hr</a:t>
            </a:r>
            <a:r>
              <a:rPr lang="en-US" sz="2000" dirty="0" smtClean="0">
                <a:solidFill>
                  <a:srgbClr val="000090"/>
                </a:solidFill>
              </a:rPr>
              <a:t> in LST offset)</a:t>
            </a:r>
          </a:p>
          <a:p>
            <a:pPr lvl="1">
              <a:buFont typeface="Wingdings" charset="2"/>
              <a:buChar char="§"/>
            </a:pPr>
            <a:r>
              <a:rPr lang="en-US" sz="2000" dirty="0" smtClean="0">
                <a:solidFill>
                  <a:srgbClr val="000090"/>
                </a:solidFill>
              </a:rPr>
              <a:t>F17 was launched 4 November 2006 – now at 17.43</a:t>
            </a:r>
          </a:p>
          <a:p>
            <a:pPr lvl="1">
              <a:buFont typeface="Wingdings" charset="2"/>
              <a:buChar char="§"/>
            </a:pPr>
            <a:r>
              <a:rPr lang="en-US" sz="2000" dirty="0" smtClean="0">
                <a:solidFill>
                  <a:srgbClr val="000090"/>
                </a:solidFill>
              </a:rPr>
              <a:t>F18 was launched 18 October 2009 – now at 19.25</a:t>
            </a:r>
            <a:endParaRPr lang="en-US" sz="2000" dirty="0">
              <a:solidFill>
                <a:srgbClr val="000090"/>
              </a:solidFill>
            </a:endParaRPr>
          </a:p>
          <a:p>
            <a:pPr lvl="1">
              <a:buFont typeface="Wingdings" charset="2"/>
              <a:buChar char="§"/>
            </a:pPr>
            <a:r>
              <a:rPr lang="en-US" sz="2000" dirty="0" smtClean="0">
                <a:solidFill>
                  <a:srgbClr val="000090"/>
                </a:solidFill>
              </a:rPr>
              <a:t>F19 was launched 3 April 2014 – now at 17.40</a:t>
            </a:r>
          </a:p>
          <a:p>
            <a:pPr lvl="1">
              <a:buFont typeface="Wingdings" charset="2"/>
              <a:buChar char="§"/>
            </a:pPr>
            <a:r>
              <a:rPr lang="en-US" sz="2000" dirty="0" smtClean="0">
                <a:solidFill>
                  <a:srgbClr val="000090"/>
                </a:solidFill>
              </a:rPr>
              <a:t>F20 will launch somewhere between April 2016 and … 2020?</a:t>
            </a:r>
          </a:p>
          <a:p>
            <a:r>
              <a:rPr lang="en-US" sz="2400" dirty="0">
                <a:solidFill>
                  <a:srgbClr val="000090"/>
                </a:solidFill>
              </a:rPr>
              <a:t>L</a:t>
            </a:r>
            <a:r>
              <a:rPr lang="en-US" sz="2400" dirty="0" smtClean="0">
                <a:solidFill>
                  <a:srgbClr val="000090"/>
                </a:solidFill>
              </a:rPr>
              <a:t>imb </a:t>
            </a:r>
            <a:r>
              <a:rPr lang="en-US" sz="2400" dirty="0">
                <a:solidFill>
                  <a:srgbClr val="000090"/>
                </a:solidFill>
              </a:rPr>
              <a:t>adds 1.5 </a:t>
            </a:r>
            <a:r>
              <a:rPr lang="en-US" sz="2400" dirty="0" err="1">
                <a:solidFill>
                  <a:srgbClr val="000090"/>
                </a:solidFill>
              </a:rPr>
              <a:t>hr</a:t>
            </a:r>
            <a:r>
              <a:rPr lang="en-US" sz="2400" dirty="0">
                <a:solidFill>
                  <a:srgbClr val="000090"/>
                </a:solidFill>
              </a:rPr>
              <a:t> in LST </a:t>
            </a:r>
            <a:r>
              <a:rPr lang="en-US" sz="2400" dirty="0" smtClean="0">
                <a:solidFill>
                  <a:srgbClr val="000090"/>
                </a:solidFill>
              </a:rPr>
              <a:t>offset – get 3D information!</a:t>
            </a:r>
            <a:endParaRPr lang="en-US" sz="2000" dirty="0">
              <a:solidFill>
                <a:srgbClr val="000090"/>
              </a:solidFill>
            </a:endParaRPr>
          </a:p>
          <a:p>
            <a:endParaRPr lang="en-US" sz="2400" dirty="0" smtClean="0">
              <a:solidFill>
                <a:srgbClr val="000090"/>
              </a:solidFill>
            </a:endParaRPr>
          </a:p>
        </p:txBody>
      </p:sp>
    </p:spTree>
    <p:extLst>
      <p:ext uri="{BB962C8B-B14F-4D97-AF65-F5344CB8AC3E}">
        <p14:creationId xmlns:p14="http://schemas.microsoft.com/office/powerpoint/2010/main" val="3547245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64156" y="1936193"/>
            <a:ext cx="8215688" cy="4120523"/>
          </a:xfrm>
          <a:prstGeom prst="rect">
            <a:avLst/>
          </a:prstGeom>
        </p:spPr>
      </p:pic>
      <p:sp>
        <p:nvSpPr>
          <p:cNvPr id="3" name="Title 2"/>
          <p:cNvSpPr>
            <a:spLocks noGrp="1"/>
          </p:cNvSpPr>
          <p:nvPr>
            <p:ph type="title"/>
          </p:nvPr>
        </p:nvSpPr>
        <p:spPr>
          <a:xfrm>
            <a:off x="241200" y="152361"/>
            <a:ext cx="8661500" cy="693204"/>
          </a:xfrm>
        </p:spPr>
        <p:txBody>
          <a:bodyPr>
            <a:noAutofit/>
          </a:bodyPr>
          <a:lstStyle/>
          <a:p>
            <a:r>
              <a:rPr lang="en-US" sz="3200" dirty="0" smtClean="0"/>
              <a:t>SSUSI is a mechanically scanned, cross-track, spectrographic imager</a:t>
            </a:r>
            <a:endParaRPr lang="en-US" sz="3200" dirty="0"/>
          </a:p>
        </p:txBody>
      </p:sp>
      <p:sp>
        <p:nvSpPr>
          <p:cNvPr id="2" name="Slide Number Placeholder 1"/>
          <p:cNvSpPr>
            <a:spLocks noGrp="1"/>
          </p:cNvSpPr>
          <p:nvPr>
            <p:ph type="sldNum" sz="quarter" idx="4294967295"/>
          </p:nvPr>
        </p:nvSpPr>
        <p:spPr>
          <a:xfrm>
            <a:off x="6338235" y="6647176"/>
            <a:ext cx="762664" cy="168657"/>
          </a:xfrm>
          <a:prstGeom prst="rect">
            <a:avLst/>
          </a:prstGeom>
        </p:spPr>
        <p:txBody>
          <a:bodyPr/>
          <a:lstStyle/>
          <a:p>
            <a:pPr>
              <a:defRPr/>
            </a:pPr>
            <a:fld id="{BFC5E9CF-0818-475A-8469-96367069BF97}" type="slidenum">
              <a:rPr lang="en-US" smtClean="0"/>
              <a:pPr>
                <a:defRPr/>
              </a:pPr>
              <a:t>7</a:t>
            </a:fld>
            <a:endParaRPr lang="en-US"/>
          </a:p>
        </p:txBody>
      </p:sp>
      <p:sp>
        <p:nvSpPr>
          <p:cNvPr id="5" name="TextBox 4"/>
          <p:cNvSpPr txBox="1"/>
          <p:nvPr/>
        </p:nvSpPr>
        <p:spPr>
          <a:xfrm>
            <a:off x="774844" y="1093437"/>
            <a:ext cx="7035316"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smtClean="0"/>
              <a:t>Key idea</a:t>
            </a:r>
            <a:r>
              <a:rPr lang="en-US" dirty="0" smtClean="0"/>
              <a:t>: Optimize options for providing Space Weather data and predictions to the warfighter</a:t>
            </a:r>
            <a:endParaRPr lang="en-US" dirty="0"/>
          </a:p>
        </p:txBody>
      </p:sp>
    </p:spTree>
    <p:extLst>
      <p:ext uri="{BB962C8B-B14F-4D97-AF65-F5344CB8AC3E}">
        <p14:creationId xmlns:p14="http://schemas.microsoft.com/office/powerpoint/2010/main" val="14420925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64156" y="1936193"/>
            <a:ext cx="8215688" cy="4120523"/>
          </a:xfrm>
          <a:prstGeom prst="rect">
            <a:avLst/>
          </a:prstGeom>
        </p:spPr>
      </p:pic>
      <p:sp>
        <p:nvSpPr>
          <p:cNvPr id="3" name="Title 2"/>
          <p:cNvSpPr>
            <a:spLocks noGrp="1"/>
          </p:cNvSpPr>
          <p:nvPr>
            <p:ph type="title"/>
          </p:nvPr>
        </p:nvSpPr>
        <p:spPr>
          <a:xfrm>
            <a:off x="241200" y="350529"/>
            <a:ext cx="8661500" cy="693204"/>
          </a:xfrm>
        </p:spPr>
        <p:txBody>
          <a:bodyPr>
            <a:noAutofit/>
          </a:bodyPr>
          <a:lstStyle/>
          <a:p>
            <a:r>
              <a:rPr lang="en-US" sz="2400" dirty="0" smtClean="0"/>
              <a:t>SSUSI-Lite has the ability to vary the scan pattern and adapt to different LST orbits and altitudes as well as mounting orientations.</a:t>
            </a:r>
            <a:endParaRPr lang="en-US" sz="2400" dirty="0"/>
          </a:p>
        </p:txBody>
      </p:sp>
      <p:sp>
        <p:nvSpPr>
          <p:cNvPr id="2" name="Slide Number Placeholder 1"/>
          <p:cNvSpPr>
            <a:spLocks noGrp="1"/>
          </p:cNvSpPr>
          <p:nvPr>
            <p:ph type="sldNum" sz="quarter" idx="4294967295"/>
          </p:nvPr>
        </p:nvSpPr>
        <p:spPr>
          <a:xfrm>
            <a:off x="6338235" y="6647176"/>
            <a:ext cx="762664" cy="168657"/>
          </a:xfrm>
          <a:prstGeom prst="rect">
            <a:avLst/>
          </a:prstGeom>
        </p:spPr>
        <p:txBody>
          <a:bodyPr/>
          <a:lstStyle/>
          <a:p>
            <a:pPr>
              <a:defRPr/>
            </a:pPr>
            <a:fld id="{BFC5E9CF-0818-475A-8469-96367069BF97}" type="slidenum">
              <a:rPr lang="en-US" smtClean="0"/>
              <a:pPr>
                <a:defRPr/>
              </a:pPr>
              <a:t>8</a:t>
            </a:fld>
            <a:endParaRPr lang="en-US"/>
          </a:p>
        </p:txBody>
      </p:sp>
      <p:sp>
        <p:nvSpPr>
          <p:cNvPr id="5" name="Oval 4"/>
          <p:cNvSpPr/>
          <p:nvPr/>
        </p:nvSpPr>
        <p:spPr>
          <a:xfrm>
            <a:off x="457200" y="3742262"/>
            <a:ext cx="2542383" cy="75655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29628" y="4665413"/>
            <a:ext cx="2161862"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solidFill>
                  <a:srgbClr val="FF0000"/>
                </a:solidFill>
              </a:rPr>
              <a:t>Same number of pixels on limb as disk</a:t>
            </a:r>
            <a:endParaRPr lang="en-US" dirty="0">
              <a:solidFill>
                <a:srgbClr val="FF0000"/>
              </a:solidFill>
            </a:endParaRPr>
          </a:p>
        </p:txBody>
      </p:sp>
      <p:sp>
        <p:nvSpPr>
          <p:cNvPr id="7" name="Oval 6"/>
          <p:cNvSpPr/>
          <p:nvPr/>
        </p:nvSpPr>
        <p:spPr>
          <a:xfrm>
            <a:off x="1728391" y="3138103"/>
            <a:ext cx="2542383" cy="75655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55762" y="2126840"/>
            <a:ext cx="1806277"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solidFill>
                  <a:srgbClr val="FF0000"/>
                </a:solidFill>
              </a:rPr>
              <a:t>Tangent altitude can be varied for different applications.</a:t>
            </a:r>
            <a:endParaRPr lang="en-US" dirty="0">
              <a:solidFill>
                <a:srgbClr val="FF0000"/>
              </a:solidFill>
            </a:endParaRPr>
          </a:p>
        </p:txBody>
      </p:sp>
      <p:sp>
        <p:nvSpPr>
          <p:cNvPr id="9" name="Oval 8"/>
          <p:cNvSpPr/>
          <p:nvPr/>
        </p:nvSpPr>
        <p:spPr>
          <a:xfrm>
            <a:off x="5461374" y="4498821"/>
            <a:ext cx="2780724" cy="75655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316383" y="5314097"/>
            <a:ext cx="3336192"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solidFill>
                  <a:srgbClr val="FF0000"/>
                </a:solidFill>
              </a:rPr>
              <a:t>Maintain this capability but feet on housing allow scan range to be tilted fore or aft and to one side or the other</a:t>
            </a:r>
            <a:endParaRPr lang="en-US" dirty="0">
              <a:solidFill>
                <a:srgbClr val="FF0000"/>
              </a:solidFill>
            </a:endParaRPr>
          </a:p>
        </p:txBody>
      </p:sp>
      <p:sp>
        <p:nvSpPr>
          <p:cNvPr id="11" name="TextBox 10"/>
          <p:cNvSpPr txBox="1"/>
          <p:nvPr/>
        </p:nvSpPr>
        <p:spPr>
          <a:xfrm>
            <a:off x="774844" y="1093437"/>
            <a:ext cx="7035316"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smtClean="0"/>
              <a:t>Key idea</a:t>
            </a:r>
            <a:r>
              <a:rPr lang="en-US" dirty="0" smtClean="0"/>
              <a:t>: Optimize options for providing Space Weather data and predictions to the warfighter</a:t>
            </a:r>
            <a:endParaRPr lang="en-US" dirty="0"/>
          </a:p>
        </p:txBody>
      </p:sp>
    </p:spTree>
    <p:extLst>
      <p:ext uri="{BB962C8B-B14F-4D97-AF65-F5344CB8AC3E}">
        <p14:creationId xmlns:p14="http://schemas.microsoft.com/office/powerpoint/2010/main" val="770557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333" y="1577717"/>
            <a:ext cx="5273675" cy="45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6914" name="Rectangle 2"/>
          <p:cNvSpPr>
            <a:spLocks noGrp="1" noChangeArrowheads="1"/>
          </p:cNvSpPr>
          <p:nvPr>
            <p:ph type="title"/>
          </p:nvPr>
        </p:nvSpPr>
        <p:spPr>
          <a:xfrm>
            <a:off x="457200" y="118153"/>
            <a:ext cx="8229600" cy="636588"/>
          </a:xfrm>
        </p:spPr>
        <p:txBody>
          <a:bodyPr/>
          <a:lstStyle/>
          <a:p>
            <a:r>
              <a:rPr lang="en-US" sz="2800" dirty="0"/>
              <a:t>SSUSI Imaging Mode</a:t>
            </a:r>
          </a:p>
        </p:txBody>
      </p:sp>
      <p:sp>
        <p:nvSpPr>
          <p:cNvPr id="6" name="TextBox 5"/>
          <p:cNvSpPr txBox="1"/>
          <p:nvPr/>
        </p:nvSpPr>
        <p:spPr>
          <a:xfrm>
            <a:off x="609600" y="2438400"/>
            <a:ext cx="1790700" cy="738664"/>
          </a:xfrm>
          <a:prstGeom prst="rect">
            <a:avLst/>
          </a:prstGeom>
          <a:noFill/>
        </p:spPr>
        <p:txBody>
          <a:bodyPr wrap="square" rtlCol="0">
            <a:spAutoFit/>
          </a:bodyPr>
          <a:lstStyle/>
          <a:p>
            <a:r>
              <a:rPr lang="en-US" sz="1400" dirty="0">
                <a:solidFill>
                  <a:srgbClr val="002463"/>
                </a:solidFill>
                <a:latin typeface="Arial"/>
              </a:rPr>
              <a:t>24 cross track limb pixels at 0.4° per pixel</a:t>
            </a:r>
          </a:p>
        </p:txBody>
      </p:sp>
      <p:sp>
        <p:nvSpPr>
          <p:cNvPr id="7" name="TextBox 6"/>
          <p:cNvSpPr txBox="1"/>
          <p:nvPr/>
        </p:nvSpPr>
        <p:spPr>
          <a:xfrm>
            <a:off x="4572000" y="5459736"/>
            <a:ext cx="1790700" cy="738664"/>
          </a:xfrm>
          <a:prstGeom prst="rect">
            <a:avLst/>
          </a:prstGeom>
          <a:noFill/>
        </p:spPr>
        <p:txBody>
          <a:bodyPr wrap="square" rtlCol="0">
            <a:spAutoFit/>
          </a:bodyPr>
          <a:lstStyle/>
          <a:p>
            <a:r>
              <a:rPr lang="en-US" sz="1400" dirty="0">
                <a:solidFill>
                  <a:srgbClr val="002463"/>
                </a:solidFill>
                <a:latin typeface="Arial"/>
              </a:rPr>
              <a:t>156 cross track disk pixels at 0.8° per pixel</a:t>
            </a:r>
          </a:p>
        </p:txBody>
      </p:sp>
      <p:sp>
        <p:nvSpPr>
          <p:cNvPr id="8" name="TextBox 7"/>
          <p:cNvSpPr txBox="1"/>
          <p:nvPr/>
        </p:nvSpPr>
        <p:spPr>
          <a:xfrm>
            <a:off x="6667500" y="3200400"/>
            <a:ext cx="2171700" cy="954107"/>
          </a:xfrm>
          <a:prstGeom prst="rect">
            <a:avLst/>
          </a:prstGeom>
          <a:noFill/>
        </p:spPr>
        <p:txBody>
          <a:bodyPr wrap="square" rtlCol="0">
            <a:spAutoFit/>
          </a:bodyPr>
          <a:lstStyle/>
          <a:p>
            <a:r>
              <a:rPr lang="en-US" sz="1400" dirty="0">
                <a:solidFill>
                  <a:srgbClr val="002463"/>
                </a:solidFill>
                <a:latin typeface="Arial"/>
              </a:rPr>
              <a:t>180 cross track by 16 along track pixel image is generated at 5 UV colors</a:t>
            </a:r>
          </a:p>
        </p:txBody>
      </p:sp>
      <p:sp>
        <p:nvSpPr>
          <p:cNvPr id="9" name="TextBox 8"/>
          <p:cNvSpPr txBox="1"/>
          <p:nvPr/>
        </p:nvSpPr>
        <p:spPr>
          <a:xfrm>
            <a:off x="2184400" y="5214203"/>
            <a:ext cx="2044700" cy="738664"/>
          </a:xfrm>
          <a:prstGeom prst="rect">
            <a:avLst/>
          </a:prstGeom>
          <a:noFill/>
        </p:spPr>
        <p:txBody>
          <a:bodyPr wrap="square" rtlCol="0">
            <a:spAutoFit/>
          </a:bodyPr>
          <a:lstStyle/>
          <a:p>
            <a:r>
              <a:rPr lang="en-US" sz="1400" dirty="0">
                <a:solidFill>
                  <a:srgbClr val="002463"/>
                </a:solidFill>
                <a:latin typeface="Arial"/>
              </a:rPr>
              <a:t>Consecutive image scans are contiguous at nadir</a:t>
            </a:r>
          </a:p>
        </p:txBody>
      </p:sp>
      <p:sp>
        <p:nvSpPr>
          <p:cNvPr id="11" name="TextBox 10"/>
          <p:cNvSpPr txBox="1"/>
          <p:nvPr/>
        </p:nvSpPr>
        <p:spPr>
          <a:xfrm>
            <a:off x="596898" y="1208385"/>
            <a:ext cx="2408769" cy="738664"/>
          </a:xfrm>
          <a:prstGeom prst="rect">
            <a:avLst/>
          </a:prstGeom>
          <a:noFill/>
        </p:spPr>
        <p:txBody>
          <a:bodyPr wrap="square" rtlCol="0">
            <a:spAutoFit/>
          </a:bodyPr>
          <a:lstStyle/>
          <a:p>
            <a:pPr algn="ctr"/>
            <a:r>
              <a:rPr lang="en-US" sz="1400" dirty="0">
                <a:solidFill>
                  <a:srgbClr val="002463"/>
                </a:solidFill>
                <a:latin typeface="Arial"/>
              </a:rPr>
              <a:t>The SSUSI scan pattern observes both the Earth limb and disk</a:t>
            </a:r>
          </a:p>
        </p:txBody>
      </p:sp>
    </p:spTree>
    <p:extLst>
      <p:ext uri="{BB962C8B-B14F-4D97-AF65-F5344CB8AC3E}">
        <p14:creationId xmlns:p14="http://schemas.microsoft.com/office/powerpoint/2010/main" val="30534332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pl cs nss presentation templat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CBB8E"/>
      </a:accent3>
      <a:accent4>
        <a:srgbClr val="8064A2"/>
      </a:accent4>
      <a:accent5>
        <a:srgbClr val="4EC4C6"/>
      </a:accent5>
      <a:accent6>
        <a:srgbClr val="F7BC92"/>
      </a:accent6>
      <a:hlink>
        <a:srgbClr val="55A0FF"/>
      </a:hlink>
      <a:folHlink>
        <a:srgbClr val="B454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apl cs nss presentation template.potx</Template>
  <TotalTime>8848</TotalTime>
  <Words>3167</Words>
  <Application>Microsoft Macintosh PowerPoint</Application>
  <PresentationFormat>On-screen Show (4:3)</PresentationFormat>
  <Paragraphs>380</Paragraphs>
  <Slides>55</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apl cs nss presentation template</vt:lpstr>
      <vt:lpstr>Equation</vt:lpstr>
      <vt:lpstr>How SSUSI and GUVI Work</vt:lpstr>
      <vt:lpstr>FUV Spectral Region Exhibits the Signatures of Space Weather in the Upper Atmosphere</vt:lpstr>
      <vt:lpstr>FUV Spectral Region Exhibits the Signatures of Space Weather in the Upper Atmosphere</vt:lpstr>
      <vt:lpstr>SSUSI Provides GUVI Imaging Capability and More!</vt:lpstr>
      <vt:lpstr>SSUSI Heritage and Relationship to Other Programs</vt:lpstr>
      <vt:lpstr>SSUSI Special Sensor Ultraviolet Spectrographic Imager</vt:lpstr>
      <vt:lpstr>SSUSI is a mechanically scanned, cross-track, spectrographic imager</vt:lpstr>
      <vt:lpstr>SSUSI-Lite has the ability to vary the scan pattern and adapt to different LST orbits and altitudes as well as mounting orientations.</vt:lpstr>
      <vt:lpstr>SSUSI Imaging Mode</vt:lpstr>
      <vt:lpstr>SSUSI has Three Major Components </vt:lpstr>
      <vt:lpstr>The SSUSI Program Provides New Capabilities to the DoD</vt:lpstr>
      <vt:lpstr>The SSUSI Program Provides New Capabilities to the DoD</vt:lpstr>
      <vt:lpstr>SSUSI Functional Block Diagram 3 Slits, 2 Detectors and Photometers = COMPLEX!</vt:lpstr>
      <vt:lpstr>SSUSI: Details of the Scanning Imaging Spectrograph</vt:lpstr>
      <vt:lpstr>Flowdown of Requirements is Driven by Products</vt:lpstr>
      <vt:lpstr>SSUSI “Color” Definitions Reduces Support Requirements</vt:lpstr>
      <vt:lpstr>GAIM Provides a Global View at all Local Times</vt:lpstr>
      <vt:lpstr>SSUSI Provides a Local View, Globally, at one Local Time</vt:lpstr>
      <vt:lpstr>SSUSI Data Products Reflect Operational Use of SSUSI Data</vt:lpstr>
      <vt:lpstr>PowerPoint Presentation</vt:lpstr>
      <vt:lpstr>PowerPoint Presentation</vt:lpstr>
      <vt:lpstr>PowerPoint Presentation</vt:lpstr>
      <vt:lpstr>PowerPoint Presentation</vt:lpstr>
      <vt:lpstr>PowerPoint Presentation</vt:lpstr>
      <vt:lpstr>PowerPoint Presentation</vt:lpstr>
      <vt:lpstr>SSUSI Flight Sensors Varied in Response to Observed Performance on Orbit</vt:lpstr>
      <vt:lpstr>SSUSI Data are Available</vt:lpstr>
      <vt:lpstr>Use Case for SSUSI with GPS RO</vt:lpstr>
      <vt:lpstr>SSUSI Data Cubes and GPS RO</vt:lpstr>
      <vt:lpstr>GPS RO is Cheap and Useful in Unstructured Ionosphere</vt:lpstr>
      <vt:lpstr>GPS RO Profiles are Complex – They Just Look Simple</vt:lpstr>
      <vt:lpstr>Effect of Receiver/GPS Inclination</vt:lpstr>
      <vt:lpstr>Number of useful occultations is constrained by inclination offset</vt:lpstr>
      <vt:lpstr>GPS and LEO in same plane</vt:lpstr>
      <vt:lpstr>GPS and LEO with inclination offset of 45°</vt:lpstr>
      <vt:lpstr>GPS and LEO with inclination offset of 45°</vt:lpstr>
      <vt:lpstr>GPS and LEO with inclination offset of 45°</vt:lpstr>
      <vt:lpstr>GPS and LEO with inclination offset of 90°</vt:lpstr>
      <vt:lpstr>PowerPoint Presentation</vt:lpstr>
      <vt:lpstr>PowerPoint Presentation</vt:lpstr>
      <vt:lpstr>Vulnerability Assessment</vt:lpstr>
      <vt:lpstr>SSUSI can Enhance the Value of GPS RO</vt:lpstr>
      <vt:lpstr>Information Content of GPS RO can be Enhanced</vt:lpstr>
      <vt:lpstr>GPS RO and Depleted Flux Tubes – Location is sensitive to observational geometry without SSUSI</vt:lpstr>
      <vt:lpstr>Coverage of GPS Soundings</vt:lpstr>
      <vt:lpstr>SSUSI-Lite provides high-resolution regional data that GPS-RO cannot </vt:lpstr>
      <vt:lpstr>SSUSI-Lite “Corrects” Climatologies</vt:lpstr>
      <vt:lpstr>Calibration Occultations DO Help</vt:lpstr>
      <vt:lpstr>However – Suitable Occultations are not Always Available</vt:lpstr>
      <vt:lpstr>Performance of Assimilative Model with SSUSI-Lite Data Demonstrates Value of SSUSI with GPS RO</vt:lpstr>
      <vt:lpstr>Task 6 OSSE Configuration/Concept was Rigorous</vt:lpstr>
      <vt:lpstr>We Determined a Skill Score for the Addition of SSUSI-Lite Data</vt:lpstr>
      <vt:lpstr>Skill score evaluation shows SSUSI-Lite Improvement</vt:lpstr>
      <vt:lpstr>VTEC Standard Deviations are Better with SSUSI-Lite than with GPS RO</vt:lpstr>
      <vt:lpstr>We have developed the next generation SSUSI instrument with all the capability (and more) at less than half the mass and half the power.  Contact us for details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Magda M. Saina</dc:creator>
  <cp:lastModifiedBy>Larry Paxton</cp:lastModifiedBy>
  <cp:revision>188</cp:revision>
  <cp:lastPrinted>2012-06-12T18:04:42Z</cp:lastPrinted>
  <dcterms:created xsi:type="dcterms:W3CDTF">2011-11-03T21:51:20Z</dcterms:created>
  <dcterms:modified xsi:type="dcterms:W3CDTF">2014-06-24T22:13:46Z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