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67" r:id="rId4"/>
    <p:sldId id="258" r:id="rId5"/>
    <p:sldId id="259" r:id="rId6"/>
    <p:sldId id="260" r:id="rId7"/>
    <p:sldId id="261" r:id="rId8"/>
    <p:sldId id="265" r:id="rId9"/>
    <p:sldId id="266" r:id="rId10"/>
    <p:sldId id="263" r:id="rId11"/>
    <p:sldId id="264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509" y="1240507"/>
            <a:ext cx="7772491" cy="1142693"/>
          </a:xfrm>
        </p:spPr>
        <p:txBody>
          <a:bodyPr anchor="ctr" anchorCtr="0">
            <a:normAutofit/>
          </a:bodyPr>
          <a:lstStyle>
            <a:lvl1pPr algn="ctr">
              <a:spcBef>
                <a:spcPts val="300"/>
              </a:spcBef>
              <a:spcAft>
                <a:spcPts val="300"/>
              </a:spcAft>
              <a:defRPr sz="3200" i="1">
                <a:solidFill>
                  <a:srgbClr val="0A23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509" y="2888133"/>
            <a:ext cx="7772492" cy="11860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i="1">
                <a:solidFill>
                  <a:srgbClr val="0A23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7" name="Picture 6" descr="apl_small_vertical_blu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02" b="8895"/>
          <a:stretch/>
        </p:blipFill>
        <p:spPr>
          <a:xfrm>
            <a:off x="6383867" y="5177780"/>
            <a:ext cx="2760133" cy="168022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591734" y="4585830"/>
            <a:ext cx="4495195" cy="2063524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 algn="l">
              <a:buNone/>
              <a:defRPr sz="1800" i="1" baseline="0">
                <a:solidFill>
                  <a:srgbClr val="0A23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 smtClean="0"/>
              <a:t>Name</a:t>
            </a:r>
            <a:br>
              <a:rPr lang="en-US" dirty="0" smtClean="0"/>
            </a:br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Contact info</a:t>
            </a:r>
            <a:endParaRPr lang="en-US" dirty="0"/>
          </a:p>
        </p:txBody>
      </p:sp>
      <p:pic>
        <p:nvPicPr>
          <p:cNvPr id="5" name="Picture 4" descr="PPT Template Bar Vertical Flat index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7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126398"/>
            <a:ext cx="8228542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6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3 Line Titl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61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200" y="-16934"/>
            <a:ext cx="8229600" cy="1224425"/>
          </a:xfrm>
        </p:spPr>
        <p:txBody>
          <a:bodyPr anchor="b" anchorCtr="0"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style:</a:t>
            </a:r>
            <a:br>
              <a:rPr lang="en-US" dirty="0" smtClean="0"/>
            </a:br>
            <a:r>
              <a:rPr lang="en-US" dirty="0" smtClean="0"/>
              <a:t>Two or Three Lines</a:t>
            </a:r>
            <a:br>
              <a:rPr lang="en-US" dirty="0" smtClean="0"/>
            </a:br>
            <a:r>
              <a:rPr lang="en-US" dirty="0" smtClean="0"/>
              <a:t>of Title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4513"/>
            <a:ext cx="8229600" cy="49924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26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800" y="1126063"/>
            <a:ext cx="4222800" cy="5257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063" y="1126063"/>
            <a:ext cx="4224528" cy="5257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99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8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l_small_vertical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533" y="1536046"/>
            <a:ext cx="5096934" cy="333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44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74B29A-B205-EF47-92DC-5010AE998439}" type="datetimeFigureOut">
              <a:rPr lang="en-US" smtClean="0"/>
              <a:t>6/26/14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10AE16-E36B-2C4B-9257-D03020694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6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1200" y="71739"/>
            <a:ext cx="8766000" cy="80344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apl_small_shield_blue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24" y="6460067"/>
            <a:ext cx="361925" cy="37047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68274" y="6635750"/>
            <a:ext cx="8474076" cy="0"/>
          </a:xfrm>
          <a:prstGeom prst="line">
            <a:avLst/>
          </a:prstGeom>
          <a:ln>
            <a:solidFill>
              <a:schemeClr val="tx2"/>
            </a:solidFill>
            <a:tailEnd type="none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79060" y="6636866"/>
            <a:ext cx="31290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10290D-4606-4C02-B498-50EFD41AC8B6}" type="slidenum">
              <a:rPr kumimoji="0" lang="en-US" sz="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alpha val="6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6399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9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1" i="1" u="none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+mj-ea"/>
          <a:cs typeface="Arial"/>
        </a:defRPr>
      </a:lvl1pPr>
    </p:titleStyle>
    <p:bodyStyle>
      <a:lvl1pPr marL="230188" indent="-230188" algn="l" defTabSz="4572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Font typeface="Wingdings" charset="2"/>
        <a:buChar char="§"/>
        <a:defRPr sz="2000" b="1" kern="1200">
          <a:solidFill>
            <a:srgbClr val="0A237A"/>
          </a:solidFill>
          <a:latin typeface="+mn-lt"/>
          <a:ea typeface="+mn-ea"/>
          <a:cs typeface="+mn-cs"/>
        </a:defRPr>
      </a:lvl1pPr>
      <a:lvl2pPr marL="627063" indent="-228600" algn="l" defTabSz="4572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SzPct val="75000"/>
        <a:buFont typeface="Wingdings" charset="2"/>
        <a:buChar char="Ø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33463" indent="-228600" algn="l" defTabSz="4572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Font typeface="Lucida Grande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430338" indent="-228600" algn="l" defTabSz="4572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Font typeface="Arial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defTabSz="4572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SzPct val="75000"/>
        <a:buFont typeface="Wingdings" charset="2"/>
        <a:buChar char="v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DATA Usage Information</a:t>
            </a:r>
            <a:endParaRPr lang="en-US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Robert Schaefer for The SSUSI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306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Radiances – </a:t>
            </a:r>
            <a:r>
              <a:rPr lang="en-US" dirty="0" err="1" smtClean="0"/>
              <a:t>Auroral</a:t>
            </a:r>
            <a:r>
              <a:rPr lang="en-US" dirty="0" smtClean="0"/>
              <a:t> Region in EDR-AURORAL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Auroral</a:t>
            </a:r>
            <a:r>
              <a:rPr lang="en-US" dirty="0" smtClean="0"/>
              <a:t> binned in magnetic </a:t>
            </a:r>
            <a:r>
              <a:rPr lang="en-US" dirty="0" smtClean="0"/>
              <a:t>coordinates (</a:t>
            </a:r>
            <a:r>
              <a:rPr lang="en-US" dirty="0" err="1" smtClean="0"/>
              <a:t>Mlat</a:t>
            </a:r>
            <a:r>
              <a:rPr lang="en-US" dirty="0" smtClean="0"/>
              <a:t>, MLT) </a:t>
            </a:r>
            <a:endParaRPr lang="en-US" dirty="0" smtClean="0"/>
          </a:p>
          <a:p>
            <a:r>
              <a:rPr lang="en-US" dirty="0" smtClean="0"/>
              <a:t>Radiances in EDR-AURORA have </a:t>
            </a:r>
            <a:r>
              <a:rPr lang="en-US" dirty="0" err="1" smtClean="0"/>
              <a:t>Dayglow</a:t>
            </a:r>
            <a:r>
              <a:rPr lang="en-US" dirty="0" smtClean="0"/>
              <a:t> and MeV particle noise removed and are therefore can be different than what is in the SDR (or L1B</a:t>
            </a:r>
            <a:r>
              <a:rPr lang="en-US" dirty="0" smtClean="0"/>
              <a:t>). </a:t>
            </a:r>
            <a:endParaRPr lang="en-US" dirty="0" smtClean="0"/>
          </a:p>
          <a:p>
            <a:pPr lvl="1"/>
            <a:r>
              <a:rPr lang="en-US" dirty="0" smtClean="0"/>
              <a:t>DISK_RADIANCEDATA_INTENSITY_NORTH[</a:t>
            </a:r>
            <a:r>
              <a:rPr lang="en-US" dirty="0" err="1" smtClean="0"/>
              <a:t>color_index</a:t>
            </a:r>
            <a:r>
              <a:rPr lang="en-US" dirty="0" smtClean="0"/>
              <a:t>,  </a:t>
            </a:r>
            <a:r>
              <a:rPr lang="en-US" dirty="0" err="1" smtClean="0"/>
              <a:t>geomagnetic_longitude_index</a:t>
            </a:r>
            <a:r>
              <a:rPr lang="en-US" dirty="0" smtClean="0"/>
              <a:t>, </a:t>
            </a:r>
            <a:r>
              <a:rPr lang="en-US" dirty="0" err="1" smtClean="0"/>
              <a:t>geomagnetic_latitude_index</a:t>
            </a:r>
            <a:r>
              <a:rPr lang="en-US" dirty="0"/>
              <a:t>]</a:t>
            </a:r>
            <a:endParaRPr lang="en-US" dirty="0" smtClean="0"/>
          </a:p>
          <a:p>
            <a:pPr lvl="1"/>
            <a:r>
              <a:rPr lang="en-US" dirty="0" smtClean="0"/>
              <a:t>DISK_RADIANCEDATA_INTENSITY_SOUTH</a:t>
            </a:r>
            <a:r>
              <a:rPr lang="en-US" dirty="0"/>
              <a:t>[</a:t>
            </a:r>
            <a:r>
              <a:rPr lang="en-US" dirty="0" err="1"/>
              <a:t>color_index</a:t>
            </a:r>
            <a:r>
              <a:rPr lang="en-US" dirty="0"/>
              <a:t>,  </a:t>
            </a:r>
            <a:r>
              <a:rPr lang="en-US" dirty="0" err="1"/>
              <a:t>geomagnetic_longitude_index</a:t>
            </a:r>
            <a:r>
              <a:rPr lang="en-US" dirty="0"/>
              <a:t>, </a:t>
            </a:r>
            <a:r>
              <a:rPr lang="en-US" dirty="0" err="1" smtClean="0"/>
              <a:t>geomagnetic_latitude_index</a:t>
            </a:r>
            <a:r>
              <a:rPr lang="en-US" dirty="0" smtClean="0"/>
              <a:t>]</a:t>
            </a:r>
          </a:p>
          <a:p>
            <a:r>
              <a:rPr lang="en-US" dirty="0" smtClean="0"/>
              <a:t>Quality Indices</a:t>
            </a:r>
          </a:p>
          <a:p>
            <a:pPr lvl="1"/>
            <a:r>
              <a:rPr lang="en-US" dirty="0" smtClean="0"/>
              <a:t>DATA_QUALITY_GLOBAL – whether there might be a problem with the basic file inputs – use data if this is 0 (only set if unexpected pointing problem arises with F18)</a:t>
            </a:r>
          </a:p>
          <a:p>
            <a:pPr lvl="1"/>
            <a:r>
              <a:rPr lang="en-US" dirty="0" smtClean="0"/>
              <a:t>DATA_QUALITY – Best data is when DATA_QUALITY = 0. Weak aurora flagged in bits 2 and 3.  If aurora is in dayside or MeV noise has been removed, bit 1or bit 0 is set to 1 – aurora will be noisier due to large background removed.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Bit #           Meaning if set to true</a:t>
            </a:r>
            <a:endParaRPr lang="en-US" sz="28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0</a:t>
            </a:r>
            <a:r>
              <a:rPr lang="en-US" sz="2800" dirty="0"/>
              <a:t> </a:t>
            </a:r>
            <a:r>
              <a:rPr lang="en-US" sz="2800" dirty="0" smtClean="0"/>
              <a:t>         </a:t>
            </a:r>
            <a:r>
              <a:rPr lang="en-US" dirty="0" smtClean="0"/>
              <a:t>MeV </a:t>
            </a:r>
            <a:r>
              <a:rPr lang="en-US" dirty="0"/>
              <a:t>noise</a:t>
            </a:r>
            <a:endParaRPr lang="en-US" sz="28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1</a:t>
            </a:r>
            <a:r>
              <a:rPr lang="en-US" sz="2800" dirty="0"/>
              <a:t> </a:t>
            </a:r>
            <a:r>
              <a:rPr lang="en-US" sz="2800" dirty="0" smtClean="0"/>
              <a:t>         </a:t>
            </a:r>
            <a:r>
              <a:rPr lang="en-US" dirty="0" smtClean="0"/>
              <a:t>Dayside</a:t>
            </a:r>
            <a:endParaRPr lang="en-US" sz="28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2</a:t>
            </a:r>
            <a:r>
              <a:rPr lang="en-US" sz="2800" dirty="0"/>
              <a:t> </a:t>
            </a:r>
            <a:r>
              <a:rPr lang="en-US" sz="2800" dirty="0" smtClean="0"/>
              <a:t>         </a:t>
            </a:r>
            <a:r>
              <a:rPr lang="en-US" dirty="0" smtClean="0"/>
              <a:t>Fair</a:t>
            </a:r>
            <a:r>
              <a:rPr lang="en-US" dirty="0"/>
              <a:t>; 0.2&lt;=Q&lt;=2 &amp; nightside &amp; no MeV noise</a:t>
            </a:r>
            <a:endParaRPr lang="en-US" sz="28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3</a:t>
            </a:r>
            <a:r>
              <a:rPr lang="en-US" sz="2800" dirty="0"/>
              <a:t> </a:t>
            </a:r>
            <a:r>
              <a:rPr lang="en-US" sz="2800" dirty="0" smtClean="0"/>
              <a:t>         </a:t>
            </a:r>
            <a:r>
              <a:rPr lang="en-US" dirty="0" smtClean="0"/>
              <a:t>Poor</a:t>
            </a:r>
            <a:r>
              <a:rPr lang="en-US" dirty="0"/>
              <a:t>; Q &lt; 0.2 ergs/s/cm**2, or dayside, or MeV noise</a:t>
            </a:r>
            <a:endParaRPr lang="en-US" sz="2800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15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Auroral</a:t>
            </a:r>
            <a:r>
              <a:rPr lang="en-US" dirty="0" smtClean="0"/>
              <a:t> Environmental </a:t>
            </a:r>
            <a:r>
              <a:rPr lang="en-US" dirty="0"/>
              <a:t>P</a:t>
            </a:r>
            <a:r>
              <a:rPr lang="en-US" dirty="0" smtClean="0"/>
              <a:t>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Variables use geomagnetic coordinates:</a:t>
            </a:r>
          </a:p>
          <a:p>
            <a:pPr lvl="1"/>
            <a:r>
              <a:rPr lang="en-US" dirty="0" smtClean="0"/>
              <a:t>LATITUDE_GEOMAGNETIC_GRID_MAP, </a:t>
            </a:r>
            <a:r>
              <a:rPr lang="en-US" dirty="0" smtClean="0"/>
              <a:t>MLT_GRID_MAP</a:t>
            </a:r>
          </a:p>
          <a:p>
            <a:pPr lvl="1"/>
            <a:r>
              <a:rPr lang="en-US" dirty="0" smtClean="0"/>
              <a:t>Note: There is only one set of these for north and south – but for south, you must multiply the </a:t>
            </a:r>
            <a:r>
              <a:rPr lang="en-US" smtClean="0"/>
              <a:t>magnetic latitude by -1.</a:t>
            </a:r>
            <a:endParaRPr lang="en-US" dirty="0" smtClean="0"/>
          </a:p>
          <a:p>
            <a:r>
              <a:rPr lang="en-US" dirty="0" smtClean="0"/>
              <a:t>Energy Flux – Mean Energy</a:t>
            </a:r>
          </a:p>
          <a:p>
            <a:pPr lvl="1"/>
            <a:r>
              <a:rPr lang="en-US" dirty="0" smtClean="0"/>
              <a:t>ENERGY_FLUX_NORTH_MAP, ENERGY_FLUX_SOUTH_MAP [</a:t>
            </a:r>
            <a:r>
              <a:rPr lang="en-US" dirty="0" err="1" smtClean="0"/>
              <a:t>geomagnetic_longitude_index,geomagnetic_latitude_index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ELECTRON_MEAN_NORTH_ENERGY_MAP, ELECTRON_MEAN_SOUTH_ENERGY_MAP</a:t>
            </a:r>
            <a:r>
              <a:rPr lang="en-US" dirty="0"/>
              <a:t>[</a:t>
            </a:r>
            <a:r>
              <a:rPr lang="en-US" dirty="0" err="1"/>
              <a:t>geomagnetic_longitude_index,geomagnetic_latitude_index</a:t>
            </a:r>
            <a:r>
              <a:rPr lang="en-US" dirty="0" smtClean="0"/>
              <a:t>]</a:t>
            </a:r>
          </a:p>
          <a:p>
            <a:r>
              <a:rPr lang="en-US" dirty="0" smtClean="0"/>
              <a:t>Electron Densities</a:t>
            </a:r>
          </a:p>
          <a:p>
            <a:pPr lvl="1"/>
            <a:r>
              <a:rPr lang="en-US" dirty="0" err="1" smtClean="0"/>
              <a:t>HmE</a:t>
            </a:r>
            <a:r>
              <a:rPr lang="en-US" dirty="0" smtClean="0"/>
              <a:t> (HME_NORTH, HME_SOUTH)</a:t>
            </a:r>
            <a:endParaRPr lang="en-US" dirty="0"/>
          </a:p>
          <a:p>
            <a:pPr lvl="1"/>
            <a:r>
              <a:rPr lang="en-US" dirty="0" err="1" smtClean="0"/>
              <a:t>NmE</a:t>
            </a:r>
            <a:r>
              <a:rPr lang="en-US" dirty="0" smtClean="0"/>
              <a:t> (NME_NORTH, NME_SOUTH)</a:t>
            </a:r>
          </a:p>
          <a:p>
            <a:r>
              <a:rPr lang="en-US" dirty="0" smtClean="0"/>
              <a:t>Hemispheric Power</a:t>
            </a:r>
          </a:p>
          <a:p>
            <a:pPr lvl="1"/>
            <a:r>
              <a:rPr lang="en-US" dirty="0" smtClean="0"/>
              <a:t>HEMISPHERE_POWER_NORTH, </a:t>
            </a:r>
            <a:r>
              <a:rPr lang="en-US" dirty="0" smtClean="0"/>
              <a:t>HEMISPHERE_POWER_SOUTH</a:t>
            </a:r>
          </a:p>
          <a:p>
            <a:r>
              <a:rPr lang="en-US" dirty="0" smtClean="0"/>
              <a:t>MANY OTHER VARIABLES FOR MORE EXPERT USE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19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EDR-IONO 3D electron densities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Coordinates for 3D electron densities (ED_ALT, and then either ED_LAT, ED_LON, or ED_MLAT, ED_MLON)</a:t>
            </a:r>
          </a:p>
          <a:p>
            <a:r>
              <a:rPr lang="en-US" dirty="0" smtClean="0"/>
              <a:t>Electron Densities</a:t>
            </a:r>
          </a:p>
          <a:p>
            <a:pPr lvl="1"/>
            <a:r>
              <a:rPr lang="en-US" dirty="0" smtClean="0"/>
              <a:t>ED_CUBE</a:t>
            </a:r>
          </a:p>
          <a:p>
            <a:pPr lvl="1"/>
            <a:r>
              <a:rPr lang="en-US" dirty="0" smtClean="0"/>
              <a:t>ED_ERROR</a:t>
            </a:r>
          </a:p>
          <a:p>
            <a:endParaRPr lang="en-US" dirty="0" smtClean="0"/>
          </a:p>
          <a:p>
            <a:r>
              <a:rPr lang="en-US" dirty="0" smtClean="0"/>
              <a:t>Data quality</a:t>
            </a:r>
          </a:p>
          <a:p>
            <a:pPr lvl="1"/>
            <a:r>
              <a:rPr lang="en-US" dirty="0" smtClean="0"/>
              <a:t>Global data quality in Global attributes DATA_QUALITY_INDEX, use if =0. (only flagging if potential F18 pointing problem exists, or if MeV noise has been subtracted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7927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EDR-IONO Bubble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NDEPS - If no Ionospheric Bubbles have been detected, </a:t>
            </a:r>
            <a:r>
              <a:rPr lang="en-US" dirty="0" smtClean="0">
                <a:solidFill>
                  <a:srgbClr val="FF0000"/>
                </a:solidFill>
              </a:rPr>
              <a:t>NDEPS=0</a:t>
            </a:r>
            <a:r>
              <a:rPr lang="en-US" dirty="0"/>
              <a:t> </a:t>
            </a:r>
            <a:r>
              <a:rPr lang="en-US" dirty="0" smtClean="0"/>
              <a:t>and the file does not need to be considered further.  If nonzero NDEPS is the number of bubbles detected</a:t>
            </a:r>
          </a:p>
          <a:p>
            <a:r>
              <a:rPr lang="en-US" dirty="0" smtClean="0"/>
              <a:t>Coordinates of Bubble Centroid: CENTROID_LAT, CENTROID_LON, CENTROID_ALT [NDEPS]</a:t>
            </a:r>
          </a:p>
          <a:p>
            <a:r>
              <a:rPr lang="en-US" dirty="0" smtClean="0"/>
              <a:t>Volume of bubble in km</a:t>
            </a:r>
            <a:r>
              <a:rPr lang="en-US" baseline="30000" dirty="0" smtClean="0"/>
              <a:t>3</a:t>
            </a:r>
            <a:r>
              <a:rPr lang="en-US" dirty="0" smtClean="0"/>
              <a:t>: DVOL[NDEPS]</a:t>
            </a:r>
          </a:p>
          <a:p>
            <a:r>
              <a:rPr lang="en-US" dirty="0" smtClean="0"/>
              <a:t>Electron density in bubble: </a:t>
            </a:r>
          </a:p>
          <a:p>
            <a:pPr lvl="1"/>
            <a:r>
              <a:rPr lang="en-US" dirty="0" smtClean="0"/>
              <a:t>MEDIAN_DEP[NDEPS]</a:t>
            </a:r>
          </a:p>
          <a:p>
            <a:pPr lvl="1"/>
            <a:r>
              <a:rPr lang="en-US" dirty="0" smtClean="0"/>
              <a:t>MEDIAN_DEP_ERROR[NDEPS]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901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SSUSI data – What variables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Variables to Choose From, Many Quality Indicators – What do I use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Need coordinates</a:t>
            </a:r>
          </a:p>
          <a:p>
            <a:pPr lvl="1"/>
            <a:r>
              <a:rPr lang="en-US" dirty="0" smtClean="0"/>
              <a:t>Variables of interest</a:t>
            </a:r>
          </a:p>
          <a:p>
            <a:pPr lvl="1"/>
            <a:r>
              <a:rPr lang="en-US" dirty="0" smtClean="0"/>
              <a:t>Other environmental parameters</a:t>
            </a:r>
          </a:p>
          <a:p>
            <a:r>
              <a:rPr lang="en-US" dirty="0" smtClean="0"/>
              <a:t>Some files contain many variables (particularly L1B) that are not needed for basic analysis</a:t>
            </a:r>
          </a:p>
          <a:p>
            <a:r>
              <a:rPr lang="en-US" dirty="0" smtClean="0"/>
              <a:t>This guide is intended to show only the most commonly used variables to help users get started with data – there is much more information in these files to be explored!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790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Files all have a header (called global attributes in </a:t>
            </a:r>
            <a:r>
              <a:rPr lang="en-US" dirty="0" err="1" smtClean="0"/>
              <a:t>NetCDF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Headers for all SSUSI files have data start and data end times so time range can be quickly identified: </a:t>
            </a:r>
            <a:r>
              <a:rPr lang="en-US" dirty="0" err="1" smtClean="0"/>
              <a:t>fileds</a:t>
            </a:r>
            <a:r>
              <a:rPr lang="en-US" dirty="0" smtClean="0"/>
              <a:t> are strings - </a:t>
            </a:r>
            <a:r>
              <a:rPr lang="en-US" dirty="0" err="1" smtClean="0"/>
              <a:t>eg</a:t>
            </a:r>
            <a:r>
              <a:rPr lang="en-US" dirty="0" smtClean="0"/>
              <a:t>, 2004150100727 (day 150 or 2004 at 10:07:27 UT)</a:t>
            </a:r>
          </a:p>
          <a:p>
            <a:r>
              <a:rPr lang="en-US" dirty="0" smtClean="0"/>
              <a:t>All files contain variables with </a:t>
            </a:r>
          </a:p>
          <a:p>
            <a:pPr lvl="1"/>
            <a:r>
              <a:rPr lang="en-US" dirty="0" smtClean="0"/>
              <a:t>YEAR (North or </a:t>
            </a:r>
            <a:r>
              <a:rPr lang="en-US" dirty="0" err="1" smtClean="0"/>
              <a:t>South_time_Pred_Year</a:t>
            </a:r>
            <a:r>
              <a:rPr lang="en-US" dirty="0" smtClean="0"/>
              <a:t> in EDR-AURORA-PRED)</a:t>
            </a:r>
          </a:p>
          <a:p>
            <a:pPr lvl="1"/>
            <a:r>
              <a:rPr lang="en-US" dirty="0" smtClean="0"/>
              <a:t>DOY for Day Of Year </a:t>
            </a:r>
            <a:r>
              <a:rPr lang="en-US" dirty="0"/>
              <a:t>(North or </a:t>
            </a:r>
            <a:r>
              <a:rPr lang="en-US" dirty="0" err="1" smtClean="0"/>
              <a:t>South_time_Pred_Doy</a:t>
            </a:r>
            <a:r>
              <a:rPr lang="en-US" dirty="0" smtClean="0"/>
              <a:t> </a:t>
            </a:r>
            <a:r>
              <a:rPr lang="en-US" dirty="0"/>
              <a:t>in EDR-AURORA-PRED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Seconds of the day</a:t>
            </a:r>
          </a:p>
          <a:p>
            <a:pPr lvl="2"/>
            <a:r>
              <a:rPr lang="en-US" dirty="0" smtClean="0"/>
              <a:t>TIME in L1B, SDR, and all EDRs except EDR-AURORAL and EDR-AURORA-PRED</a:t>
            </a:r>
          </a:p>
          <a:p>
            <a:pPr lvl="2"/>
            <a:r>
              <a:rPr lang="en-US" dirty="0" smtClean="0"/>
              <a:t>EDR-AURORAL: UT_N and UT_S for Northern and Southern hemispheres, respectively – these are the seconds of the day that correspond to each bin of the </a:t>
            </a:r>
            <a:r>
              <a:rPr lang="en-US" dirty="0" err="1" smtClean="0"/>
              <a:t>Mlat</a:t>
            </a:r>
            <a:r>
              <a:rPr lang="en-US" dirty="0" smtClean="0"/>
              <a:t>, MLT grid</a:t>
            </a:r>
          </a:p>
          <a:p>
            <a:pPr lvl="2"/>
            <a:r>
              <a:rPr lang="en-US" dirty="0" smtClean="0"/>
              <a:t>EDR-AURORA-PRED: </a:t>
            </a:r>
            <a:r>
              <a:rPr lang="en-US" dirty="0" err="1" smtClean="0"/>
              <a:t>North_TIME_UT_pred</a:t>
            </a:r>
            <a:r>
              <a:rPr lang="en-US" dirty="0" smtClean="0"/>
              <a:t>, </a:t>
            </a:r>
            <a:r>
              <a:rPr lang="en-US" dirty="0" err="1" smtClean="0"/>
              <a:t>South_time_UT_pred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8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Coordinates for </a:t>
            </a:r>
            <a:r>
              <a:rPr lang="en-US" dirty="0" err="1" smtClean="0"/>
              <a:t>Geolocation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 the limb, coordinates are relatively easy -  use </a:t>
            </a:r>
            <a:r>
              <a:rPr lang="en-US" dirty="0" err="1"/>
              <a:t>t</a:t>
            </a:r>
            <a:r>
              <a:rPr lang="en-US" dirty="0" err="1" smtClean="0"/>
              <a:t>angentpoint</a:t>
            </a:r>
            <a:r>
              <a:rPr lang="en-US" dirty="0" smtClean="0"/>
              <a:t> </a:t>
            </a:r>
            <a:r>
              <a:rPr lang="en-US" dirty="0" err="1" smtClean="0"/>
              <a:t>geolocation</a:t>
            </a:r>
            <a:r>
              <a:rPr lang="en-US" dirty="0" smtClean="0"/>
              <a:t> – the point directly below where look vector comes closest to the Earth’s surface</a:t>
            </a:r>
          </a:p>
          <a:p>
            <a:r>
              <a:rPr lang="en-US" dirty="0" smtClean="0"/>
              <a:t>On disk, we know the UV is not coming from the Surface (troposphere opaque to UV)</a:t>
            </a:r>
          </a:p>
          <a:p>
            <a:r>
              <a:rPr lang="en-US" dirty="0" smtClean="0"/>
              <a:t>Where to </a:t>
            </a:r>
            <a:r>
              <a:rPr lang="en-US" dirty="0" err="1" smtClean="0"/>
              <a:t>geolocate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Choose typical emission altitudes and </a:t>
            </a:r>
            <a:r>
              <a:rPr lang="en-US" dirty="0" err="1" smtClean="0"/>
              <a:t>piercepoint</a:t>
            </a:r>
            <a:r>
              <a:rPr lang="en-US" dirty="0" smtClean="0"/>
              <a:t> shells</a:t>
            </a:r>
          </a:p>
          <a:p>
            <a:r>
              <a:rPr lang="en-US" dirty="0" err="1" smtClean="0"/>
              <a:t>Piercepoint</a:t>
            </a:r>
            <a:r>
              <a:rPr lang="en-US" dirty="0" smtClean="0"/>
              <a:t> – imagine a shell of constant height above the surface – the “</a:t>
            </a:r>
            <a:r>
              <a:rPr lang="en-US" dirty="0" err="1" smtClean="0"/>
              <a:t>piercepoint</a:t>
            </a:r>
            <a:r>
              <a:rPr lang="en-US" dirty="0" smtClean="0"/>
              <a:t>” is where the look vector pierces that shell.  </a:t>
            </a:r>
          </a:p>
          <a:p>
            <a:r>
              <a:rPr lang="en-US" dirty="0" err="1" smtClean="0"/>
              <a:t>Piercepoint</a:t>
            </a:r>
            <a:r>
              <a:rPr lang="en-US" dirty="0" smtClean="0"/>
              <a:t> shell altitudes:</a:t>
            </a:r>
          </a:p>
          <a:p>
            <a:pPr lvl="1"/>
            <a:r>
              <a:rPr lang="en-US" dirty="0" err="1" smtClean="0"/>
              <a:t>Auroral</a:t>
            </a:r>
            <a:r>
              <a:rPr lang="en-US" dirty="0" smtClean="0"/>
              <a:t> – 110 km</a:t>
            </a:r>
          </a:p>
          <a:p>
            <a:pPr lvl="1"/>
            <a:r>
              <a:rPr lang="en-US" dirty="0" smtClean="0"/>
              <a:t>Day       – 150 km</a:t>
            </a:r>
          </a:p>
          <a:p>
            <a:pPr lvl="1"/>
            <a:r>
              <a:rPr lang="en-US" dirty="0" smtClean="0"/>
              <a:t>Night    – 350 km </a:t>
            </a:r>
          </a:p>
          <a:p>
            <a:r>
              <a:rPr lang="en-US" dirty="0" smtClean="0"/>
              <a:t> </a:t>
            </a:r>
            <a:r>
              <a:rPr lang="en-US" dirty="0"/>
              <a:t>SSUSI Products </a:t>
            </a:r>
            <a:r>
              <a:rPr lang="en-US" dirty="0" smtClean="0"/>
              <a:t>give </a:t>
            </a:r>
            <a:r>
              <a:rPr lang="en-US" dirty="0"/>
              <a:t>geolocations for all 3 altitudes globally to allow maximum </a:t>
            </a:r>
            <a:r>
              <a:rPr lang="en-US" dirty="0" smtClean="0"/>
              <a:t>flexibility for analysis</a:t>
            </a:r>
          </a:p>
          <a:p>
            <a:r>
              <a:rPr lang="en-US" dirty="0" smtClean="0"/>
              <a:t>As a user – your task is to determine which set of coordinates to use and where the boundaries of your analysis are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851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Pixel Geolocations depend on altitude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801976" y="1946004"/>
            <a:ext cx="4191998" cy="4137409"/>
          </a:xfrm>
          <a:prstGeom prst="ellipse">
            <a:avLst/>
          </a:prstGeom>
          <a:solidFill>
            <a:srgbClr val="800000"/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56149" y="1769600"/>
            <a:ext cx="4637257" cy="4513253"/>
          </a:xfrm>
          <a:prstGeom prst="ellipse">
            <a:avLst/>
          </a:prstGeom>
          <a:noFill/>
          <a:ln w="12700" cmpd="sng"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38546" y="1536632"/>
            <a:ext cx="5232684" cy="4992701"/>
          </a:xfrm>
          <a:prstGeom prst="ellipse">
            <a:avLst/>
          </a:prstGeom>
          <a:noFill/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12" idx="2"/>
          </p:cNvCxnSpPr>
          <p:nvPr/>
        </p:nvCxnSpPr>
        <p:spPr>
          <a:xfrm flipH="1">
            <a:off x="5204996" y="1866363"/>
            <a:ext cx="1805719" cy="314854"/>
          </a:xfrm>
          <a:prstGeom prst="straightConnector1">
            <a:avLst/>
          </a:prstGeom>
          <a:ln w="28575" cmpd="sng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301680" y="2158036"/>
            <a:ext cx="324851" cy="284118"/>
          </a:xfrm>
          <a:prstGeom prst="line">
            <a:avLst/>
          </a:prstGeom>
          <a:ln>
            <a:tailEnd type="none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079573" y="2181217"/>
            <a:ext cx="125423" cy="123730"/>
          </a:xfrm>
          <a:prstGeom prst="line">
            <a:avLst/>
          </a:prstGeom>
          <a:ln>
            <a:tailEnd type="none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 rot="2898196">
            <a:off x="6880551" y="1624132"/>
            <a:ext cx="477561" cy="29093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74048" y="2045375"/>
            <a:ext cx="784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SSUSI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90974" y="1439466"/>
            <a:ext cx="1488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Look vector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40749" y="3487053"/>
            <a:ext cx="1398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Night Shell </a:t>
            </a:r>
          </a:p>
          <a:p>
            <a:r>
              <a:rPr lang="en-US" dirty="0" smtClean="0"/>
              <a:t>350 km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1"/>
          </p:cNvCxnSpPr>
          <p:nvPr/>
        </p:nvCxnSpPr>
        <p:spPr>
          <a:xfrm flipH="1">
            <a:off x="6408518" y="3810219"/>
            <a:ext cx="432231" cy="31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840749" y="4595927"/>
            <a:ext cx="120830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Day Shell </a:t>
            </a:r>
          </a:p>
          <a:p>
            <a:r>
              <a:rPr lang="en-US" dirty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8000"/>
                </a:solidFill>
              </a:rPr>
              <a:t>50 km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24" name="Straight Arrow Connector 23"/>
          <p:cNvCxnSpPr>
            <a:stCxn id="23" idx="1"/>
          </p:cNvCxnSpPr>
          <p:nvPr/>
        </p:nvCxnSpPr>
        <p:spPr>
          <a:xfrm flipH="1" flipV="1">
            <a:off x="6193406" y="4719653"/>
            <a:ext cx="647343" cy="19944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1201" y="1054454"/>
            <a:ext cx="8350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SSUSI Products determine geolocations for all 3 altitudes globally to allow maximum flexibility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71841" y="2551372"/>
            <a:ext cx="2861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Geolocation</a:t>
            </a:r>
            <a:r>
              <a:rPr lang="en-US" dirty="0" smtClean="0">
                <a:solidFill>
                  <a:schemeClr val="bg1"/>
                </a:solidFill>
              </a:rPr>
              <a:t> is different for different altitudes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919673" y="2414707"/>
            <a:ext cx="285323" cy="173369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52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is voluminous documentation in Algorithm Description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Detailed prescription for </a:t>
            </a:r>
            <a:r>
              <a:rPr lang="en-US" dirty="0" err="1" smtClean="0"/>
              <a:t>geolocation</a:t>
            </a:r>
            <a:r>
              <a:rPr lang="en-US" dirty="0" smtClean="0"/>
              <a:t> of pixels is given in the document.  (Section 3.5)</a:t>
            </a:r>
          </a:p>
          <a:p>
            <a:r>
              <a:rPr lang="en-US" dirty="0" smtClean="0"/>
              <a:t>Describes how data is gridded – with details about the sizes of the pixels.</a:t>
            </a:r>
          </a:p>
          <a:p>
            <a:r>
              <a:rPr lang="en-US" dirty="0" smtClean="0"/>
              <a:t>Describes how each parameter is retrieved.</a:t>
            </a:r>
          </a:p>
          <a:p>
            <a:r>
              <a:rPr lang="en-US" dirty="0" smtClean="0"/>
              <a:t>The main document describes all of our most recent work on the algorithms.  </a:t>
            </a:r>
          </a:p>
          <a:p>
            <a:r>
              <a:rPr lang="en-US" dirty="0" smtClean="0"/>
              <a:t>There is also a large “Appendix” that describes the original algorithms defined in the 1990s, some of which are still in use:</a:t>
            </a:r>
          </a:p>
          <a:p>
            <a:pPr lvl="1"/>
            <a:r>
              <a:rPr lang="en-US" dirty="0" smtClean="0"/>
              <a:t>Nightside Disk - NmF2, HmF2 </a:t>
            </a:r>
          </a:p>
          <a:p>
            <a:pPr lvl="1"/>
            <a:r>
              <a:rPr lang="en-US" dirty="0" smtClean="0"/>
              <a:t>Dayside Limb – O, O</a:t>
            </a:r>
            <a:r>
              <a:rPr lang="en-US" baseline="-25000" dirty="0" smtClean="0"/>
              <a:t>2</a:t>
            </a:r>
            <a:r>
              <a:rPr lang="en-US" dirty="0" smtClean="0"/>
              <a:t>, N</a:t>
            </a:r>
            <a:r>
              <a:rPr lang="en-US" baseline="-25000" dirty="0" smtClean="0"/>
              <a:t>2</a:t>
            </a:r>
            <a:r>
              <a:rPr lang="en-US" dirty="0" smtClean="0"/>
              <a:t>, TEC, NmF2, HmF2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validity of these algorithms is questionable and they should be updated.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are working to replace the functionality in the Nightside Disk algorithm with the 3D ionosphere product.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90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– Radiances and Gridding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those who want to do everything themselves – use the Level1B files – you will need help with these, but you’re in it for the long haul.</a:t>
            </a:r>
          </a:p>
          <a:p>
            <a:r>
              <a:rPr lang="en-US" dirty="0" smtClean="0"/>
              <a:t>For those who want to use gridded radiances -Choose grid size and </a:t>
            </a:r>
            <a:r>
              <a:rPr lang="en-US" dirty="0" err="1" smtClean="0"/>
              <a:t>geolocation</a:t>
            </a:r>
            <a:r>
              <a:rPr lang="en-US" dirty="0" smtClean="0"/>
              <a:t> altitude</a:t>
            </a:r>
          </a:p>
          <a:p>
            <a:pPr lvl="1"/>
            <a:r>
              <a:rPr lang="en-US" dirty="0" smtClean="0"/>
              <a:t>SDR-DISK – high resolution (e.g. 25 x 50 km</a:t>
            </a:r>
            <a:r>
              <a:rPr lang="en-US" baseline="30000" dirty="0" smtClean="0"/>
              <a:t>2</a:t>
            </a:r>
            <a:r>
              <a:rPr lang="en-US" dirty="0" smtClean="0"/>
              <a:t>) mainly used for visualization</a:t>
            </a:r>
          </a:p>
          <a:p>
            <a:pPr lvl="1"/>
            <a:r>
              <a:rPr lang="en-US" dirty="0" smtClean="0"/>
              <a:t>SDR2-DISK – lower resolution (e.g. 100 x 200 km</a:t>
            </a:r>
            <a:r>
              <a:rPr lang="en-US" baseline="30000" dirty="0" smtClean="0"/>
              <a:t>2</a:t>
            </a:r>
            <a:r>
              <a:rPr lang="en-US" dirty="0" smtClean="0"/>
              <a:t>) mainly used for EDR retrievals</a:t>
            </a:r>
          </a:p>
          <a:p>
            <a:pPr lvl="1"/>
            <a:r>
              <a:rPr lang="en-US" dirty="0" smtClean="0"/>
              <a:t>Note SDR2-DISK also has a very coarse resolution grid (e.g. 300 x 600 km</a:t>
            </a:r>
            <a:r>
              <a:rPr lang="en-US" baseline="30000" dirty="0" smtClean="0"/>
              <a:t>2</a:t>
            </a:r>
            <a:r>
              <a:rPr lang="en-US" dirty="0" smtClean="0"/>
              <a:t>) for global model data assimilation – variables for this contain the string GAIM as it was designed for the Utah State U GAIM model.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038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Radiances (L1B)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Color_index</a:t>
            </a:r>
            <a:r>
              <a:rPr lang="en-US" dirty="0" smtClean="0"/>
              <a:t>: 0=1216, 1=1304, 2=1356, 3=LBHS, 4=LBHL</a:t>
            </a:r>
          </a:p>
          <a:p>
            <a:r>
              <a:rPr lang="en-US" dirty="0" smtClean="0"/>
              <a:t>L1B arrays </a:t>
            </a:r>
          </a:p>
          <a:p>
            <a:pPr lvl="1"/>
            <a:r>
              <a:rPr lang="en-US" dirty="0" smtClean="0"/>
              <a:t>DISK: LIMB_RADIANCEDATA_INTENSITY[color, </a:t>
            </a:r>
            <a:r>
              <a:rPr lang="en-US" dirty="0" err="1" smtClean="0"/>
              <a:t>cross_track</a:t>
            </a:r>
            <a:r>
              <a:rPr lang="en-US" dirty="0" smtClean="0"/>
              <a:t>, </a:t>
            </a:r>
            <a:r>
              <a:rPr lang="en-US" dirty="0" err="1" smtClean="0"/>
              <a:t>along_track</a:t>
            </a:r>
            <a:r>
              <a:rPr lang="en-US" dirty="0" smtClean="0"/>
              <a:t>, </a:t>
            </a:r>
            <a:r>
              <a:rPr lang="en-US" dirty="0" err="1" smtClean="0"/>
              <a:t>scan_number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LIMB: LIMB_RADIANCEDATA_INTENSITY</a:t>
            </a:r>
            <a:r>
              <a:rPr lang="en-US" dirty="0"/>
              <a:t>[color, </a:t>
            </a:r>
            <a:r>
              <a:rPr lang="en-US" dirty="0" err="1" smtClean="0"/>
              <a:t>altitude_index</a:t>
            </a:r>
            <a:r>
              <a:rPr lang="en-US" dirty="0" smtClean="0"/>
              <a:t>, </a:t>
            </a:r>
            <a:r>
              <a:rPr lang="en-US" dirty="0" err="1" smtClean="0"/>
              <a:t>along_track</a:t>
            </a:r>
            <a:r>
              <a:rPr lang="en-US" dirty="0" smtClean="0"/>
              <a:t>, </a:t>
            </a:r>
            <a:r>
              <a:rPr lang="en-US" dirty="0" err="1" smtClean="0"/>
              <a:t>scan_number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Errors </a:t>
            </a:r>
          </a:p>
          <a:p>
            <a:pPr lvl="2"/>
            <a:r>
              <a:rPr lang="en-US" dirty="0" smtClean="0"/>
              <a:t>Photon counting errors: DISK_COUNTERROR_TOTAL, LIMB_COUNTERROR_TOTAL</a:t>
            </a:r>
          </a:p>
          <a:p>
            <a:pPr lvl="2"/>
            <a:r>
              <a:rPr lang="en-US" dirty="0" smtClean="0"/>
              <a:t>Systematic errors in calibration: DISK_CALIBRATIONERROR, LIMB_CALIBRATIONERROR</a:t>
            </a:r>
          </a:p>
          <a:p>
            <a:r>
              <a:rPr lang="en-US" dirty="0" smtClean="0"/>
              <a:t>Data Quality Indices (mainly used if MeV noise is present. Radiances are corrected for MeV noise only in the SAA)</a:t>
            </a:r>
          </a:p>
          <a:p>
            <a:pPr lvl="1"/>
            <a:r>
              <a:rPr lang="en-US" dirty="0" smtClean="0"/>
              <a:t>DQI_TOTAL_SCAN: If there are problems with the whole scan these are set. Use data if </a:t>
            </a:r>
            <a:r>
              <a:rPr lang="en-US" dirty="0" smtClean="0"/>
              <a:t>DQI_TOTAL=0</a:t>
            </a:r>
            <a:endParaRPr lang="en-US" dirty="0"/>
          </a:p>
          <a:p>
            <a:pPr lvl="1"/>
            <a:r>
              <a:rPr lang="en-US" dirty="0" smtClean="0"/>
              <a:t>DQI_TOTAL_COLOR: if there is a problem with the treatment of a specific color, then this is </a:t>
            </a:r>
            <a:r>
              <a:rPr lang="en-US" dirty="0" smtClean="0"/>
              <a:t>set, use if DQI_TOTAL_COLOR=0</a:t>
            </a:r>
            <a:endParaRPr lang="en-US" dirty="0" smtClean="0"/>
          </a:p>
          <a:p>
            <a:r>
              <a:rPr lang="en-US" dirty="0" smtClean="0"/>
              <a:t>Also useful are photon counts – background subtraction is done in count space.  All removed background (counts) are stored in the L1B, but these are mainly for more expert users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045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Radiances (SDR)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DISK (SDR-DISK &amp; SDR2-DISK)</a:t>
            </a:r>
          </a:p>
          <a:p>
            <a:pPr lvl="1"/>
            <a:r>
              <a:rPr lang="en-US" dirty="0" smtClean="0"/>
              <a:t>DISK_INTENSITY_*</a:t>
            </a:r>
          </a:p>
          <a:p>
            <a:pPr lvl="1"/>
            <a:r>
              <a:rPr lang="en-US" dirty="0" smtClean="0"/>
              <a:t>DISK_RADIANCE_UNCERTAINTY_*</a:t>
            </a:r>
          </a:p>
          <a:p>
            <a:pPr lvl="1"/>
            <a:r>
              <a:rPr lang="en-US" dirty="0" smtClean="0"/>
              <a:t>Where * = DAY, NIGHT, </a:t>
            </a:r>
            <a:r>
              <a:rPr lang="en-US" dirty="0" smtClean="0"/>
              <a:t>AURORAL</a:t>
            </a:r>
          </a:p>
          <a:p>
            <a:pPr lvl="1"/>
            <a:r>
              <a:rPr lang="en-US" dirty="0" smtClean="0"/>
              <a:t>Pixels in SDR-DISK (25 x 50 km</a:t>
            </a:r>
            <a:r>
              <a:rPr lang="en-US" baseline="30000" dirty="0" smtClean="0"/>
              <a:t>2</a:t>
            </a:r>
            <a:r>
              <a:rPr lang="en-US" dirty="0" smtClean="0"/>
              <a:t>), in SDR2-DISK (100 x 200 km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endParaRPr lang="en-US" dirty="0" smtClean="0"/>
          </a:p>
          <a:p>
            <a:r>
              <a:rPr lang="en-US" dirty="0" smtClean="0"/>
              <a:t>LIMB (SDR-LIMB)</a:t>
            </a:r>
          </a:p>
          <a:p>
            <a:pPr lvl="1"/>
            <a:r>
              <a:rPr lang="en-US" dirty="0" smtClean="0"/>
              <a:t>LIMB_INTENSITY</a:t>
            </a:r>
          </a:p>
          <a:p>
            <a:pPr lvl="1"/>
            <a:r>
              <a:rPr lang="en-US" dirty="0" smtClean="0"/>
              <a:t>LIMB_RADIANCE_UNCERTAINTY </a:t>
            </a:r>
            <a:endParaRPr lang="en-US" dirty="0" smtClean="0"/>
          </a:p>
          <a:p>
            <a:pPr lvl="1"/>
            <a:r>
              <a:rPr lang="en-US" dirty="0" smtClean="0"/>
              <a:t>Altitude steps of ~20 km, </a:t>
            </a:r>
            <a:r>
              <a:rPr lang="en-US" dirty="0" err="1" smtClean="0"/>
              <a:t>alongtrack</a:t>
            </a:r>
            <a:r>
              <a:rPr lang="en-US" dirty="0" smtClean="0"/>
              <a:t> size = 100 km. </a:t>
            </a:r>
          </a:p>
          <a:p>
            <a:r>
              <a:rPr lang="en-US" dirty="0" smtClean="0"/>
              <a:t>Similar</a:t>
            </a:r>
            <a:r>
              <a:rPr lang="en-US" dirty="0" smtClean="0"/>
              <a:t> variables with “GAIM” in the name – much coarser resolution</a:t>
            </a:r>
            <a:endParaRPr lang="en-US" dirty="0"/>
          </a:p>
          <a:p>
            <a:r>
              <a:rPr lang="en-US" dirty="0" smtClean="0"/>
              <a:t>Data Quality Indices</a:t>
            </a:r>
          </a:p>
          <a:p>
            <a:pPr lvl="1"/>
            <a:r>
              <a:rPr lang="en-US" dirty="0" smtClean="0"/>
              <a:t>Disk: DQI_NIGHT, DQI_DAY, DQI_DAY_AURORAL</a:t>
            </a:r>
          </a:p>
          <a:p>
            <a:pPr lvl="1"/>
            <a:r>
              <a:rPr lang="en-US" dirty="0" smtClean="0"/>
              <a:t>Limb: DQI</a:t>
            </a:r>
          </a:p>
          <a:p>
            <a:pPr lvl="1"/>
            <a:r>
              <a:rPr lang="en-US" dirty="0" smtClean="0"/>
              <a:t>Values are bit 0=MeV noise, 1=SAA, and 2=F18 instrument problem </a:t>
            </a:r>
          </a:p>
          <a:p>
            <a:pPr lvl="1"/>
            <a:r>
              <a:rPr lang="en-US" dirty="0" smtClean="0"/>
              <a:t>Note radiances have been corrected for particle noise in the SAA so you can use data where (DQI and 3) = 3, since MeV noise flag </a:t>
            </a:r>
            <a:r>
              <a:rPr lang="en-US" dirty="0" smtClean="0"/>
              <a:t>will also </a:t>
            </a:r>
            <a:r>
              <a:rPr lang="en-US" dirty="0" smtClean="0"/>
              <a:t>be set in the SAA.  </a:t>
            </a:r>
            <a:r>
              <a:rPr lang="en-US" dirty="0" smtClean="0"/>
              <a:t>MeV noise is also set in the </a:t>
            </a:r>
            <a:r>
              <a:rPr lang="en-US" dirty="0" err="1" smtClean="0"/>
              <a:t>auroral</a:t>
            </a:r>
            <a:r>
              <a:rPr lang="en-US" dirty="0" smtClean="0"/>
              <a:t> zone when particle noise is detected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66259"/>
      </p:ext>
    </p:extLst>
  </p:cSld>
  <p:clrMapOvr>
    <a:masterClrMapping/>
  </p:clrMapOvr>
</p:sld>
</file>

<file path=ppt/theme/theme1.xml><?xml version="1.0" encoding="utf-8"?>
<a:theme xmlns:a="http://schemas.openxmlformats.org/drawingml/2006/main" name="APL_Template_Feb2014">
  <a:themeElements>
    <a:clrScheme name="APL Branding">
      <a:dk1>
        <a:sysClr val="windowText" lastClr="000000"/>
      </a:dk1>
      <a:lt1>
        <a:sysClr val="window" lastClr="FFFFFF"/>
      </a:lt1>
      <a:dk2>
        <a:srgbClr val="002463"/>
      </a:dk2>
      <a:lt2>
        <a:srgbClr val="EEECE1"/>
      </a:lt2>
      <a:accent1>
        <a:srgbClr val="2C6AC1"/>
      </a:accent1>
      <a:accent2>
        <a:srgbClr val="A0B9EF"/>
      </a:accent2>
      <a:accent3>
        <a:srgbClr val="8C8C8C"/>
      </a:accent3>
      <a:accent4>
        <a:srgbClr val="973505"/>
      </a:accent4>
      <a:accent5>
        <a:srgbClr val="D74C05"/>
      </a:accent5>
      <a:accent6>
        <a:srgbClr val="FD8D16"/>
      </a:accent6>
      <a:hlink>
        <a:srgbClr val="1F63BB"/>
      </a:hlink>
      <a:folHlink>
        <a:srgbClr val="6A346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 w="12700" cmpd="sng"/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>
          <a:tailEnd type="none" w="med" len="lg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APL_Template_Feb2014.thmx</Template>
  <TotalTime>1120</TotalTime>
  <Words>1432</Words>
  <Application>Microsoft Macintosh PowerPoint</Application>
  <PresentationFormat>On-screen Show (4:3)</PresentationFormat>
  <Paragraphs>137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APL_Template_Feb2014</vt:lpstr>
      <vt:lpstr>DATA Usage Information</vt:lpstr>
      <vt:lpstr>Analyzing SSUSI data – What variables to use?</vt:lpstr>
      <vt:lpstr>Time</vt:lpstr>
      <vt:lpstr>Coordinates for Geolocation</vt:lpstr>
      <vt:lpstr>Pixel Geolocations depend on altitude</vt:lpstr>
      <vt:lpstr>There is voluminous documentation in Algorithm Description documents</vt:lpstr>
      <vt:lpstr>Variables – Radiances and Gridding</vt:lpstr>
      <vt:lpstr>Radiances (L1B)</vt:lpstr>
      <vt:lpstr>Radiances (SDR)</vt:lpstr>
      <vt:lpstr>Radiances – Auroral Region in EDR-AURORAL </vt:lpstr>
      <vt:lpstr>Auroral Environmental Parameters</vt:lpstr>
      <vt:lpstr>EDR-IONO 3D electron densities</vt:lpstr>
      <vt:lpstr>EDR-IONO Bubble Characteristics</vt:lpstr>
    </vt:vector>
  </TitlesOfParts>
  <Company>JHU/APL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Usage Information</dc:title>
  <dc:creator>JHU/APL</dc:creator>
  <cp:lastModifiedBy>JHU/APL</cp:lastModifiedBy>
  <cp:revision>29</cp:revision>
  <dcterms:created xsi:type="dcterms:W3CDTF">2014-06-24T01:10:49Z</dcterms:created>
  <dcterms:modified xsi:type="dcterms:W3CDTF">2014-06-26T17:05:45Z</dcterms:modified>
</cp:coreProperties>
</file>